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9" r:id="rId4"/>
    <p:sldId id="261" r:id="rId5"/>
    <p:sldId id="262" r:id="rId6"/>
    <p:sldId id="264" r:id="rId7"/>
    <p:sldId id="263" r:id="rId8"/>
    <p:sldId id="265" r:id="rId9"/>
    <p:sldId id="266" r:id="rId10"/>
    <p:sldId id="269" r:id="rId11"/>
    <p:sldId id="270" r:id="rId12"/>
    <p:sldId id="272" r:id="rId13"/>
    <p:sldId id="279" r:id="rId14"/>
    <p:sldId id="277" r:id="rId15"/>
    <p:sldId id="278" r:id="rId16"/>
    <p:sldId id="273" r:id="rId17"/>
    <p:sldId id="275" r:id="rId18"/>
    <p:sldId id="276" r:id="rId19"/>
    <p:sldId id="274" r:id="rId20"/>
    <p:sldId id="280" r:id="rId21"/>
    <p:sldId id="267" r:id="rId22"/>
    <p:sldId id="26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0" d="100"/>
          <a:sy n="70" d="100"/>
        </p:scale>
        <p:origin x="-510" y="-90"/>
      </p:cViewPr>
      <p:guideLst>
        <p:guide orient="horz" pos="2160"/>
        <p:guide pos="2880"/>
      </p:guideLst>
    </p:cSldViewPr>
  </p:slideViewPr>
  <p:outlineViewPr>
    <p:cViewPr>
      <p:scale>
        <a:sx n="33" d="100"/>
        <a:sy n="33" d="100"/>
      </p:scale>
      <p:origin x="0" y="42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A8DE06-490A-4BFA-9409-810E881A3868}" type="datetimeFigureOut">
              <a:rPr lang="en-US" smtClean="0"/>
              <a:t>10/10/2013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4363F5-62DC-44B8-A07A-BD3680C4BF4C}" type="slidenum">
              <a:rPr lang="en-US" smtClean="0"/>
              <a:t>‹#›</a:t>
            </a:fld>
            <a:endParaRPr lang="en-US"/>
          </a:p>
        </p:txBody>
      </p:sp>
    </p:spTree>
    <p:extLst>
      <p:ext uri="{BB962C8B-B14F-4D97-AF65-F5344CB8AC3E}">
        <p14:creationId xmlns:p14="http://schemas.microsoft.com/office/powerpoint/2010/main" val="414620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363F5-62DC-44B8-A07A-BD3680C4BF4C}" type="slidenum">
              <a:rPr lang="en-US" smtClean="0"/>
              <a:t>19</a:t>
            </a:fld>
            <a:endParaRPr lang="en-US"/>
          </a:p>
        </p:txBody>
      </p:sp>
    </p:spTree>
    <p:extLst>
      <p:ext uri="{BB962C8B-B14F-4D97-AF65-F5344CB8AC3E}">
        <p14:creationId xmlns:p14="http://schemas.microsoft.com/office/powerpoint/2010/main" val="218363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98241A-54A2-4E31-A132-EED1F8E93C6C}"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1765220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8241A-54A2-4E31-A132-EED1F8E93C6C}"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122338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8241A-54A2-4E31-A132-EED1F8E93C6C}"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1378331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8241A-54A2-4E31-A132-EED1F8E93C6C}"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50775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8241A-54A2-4E31-A132-EED1F8E93C6C}"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21472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98241A-54A2-4E31-A132-EED1F8E93C6C}"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51892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98241A-54A2-4E31-A132-EED1F8E93C6C}" type="datetimeFigureOut">
              <a:rPr lang="en-US" smtClean="0"/>
              <a:t>10/10/2013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57944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98241A-54A2-4E31-A132-EED1F8E93C6C}" type="datetimeFigureOut">
              <a:rPr lang="en-US" smtClean="0"/>
              <a:t>10/10/2013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888516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8241A-54A2-4E31-A132-EED1F8E93C6C}" type="datetimeFigureOut">
              <a:rPr lang="en-US" smtClean="0"/>
              <a:t>10/10/2013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16611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8241A-54A2-4E31-A132-EED1F8E93C6C}"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244171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8241A-54A2-4E31-A132-EED1F8E93C6C}"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AC30B-5F98-495C-88E0-AE8C1203B964}" type="slidenum">
              <a:rPr lang="en-US" smtClean="0"/>
              <a:t>‹#›</a:t>
            </a:fld>
            <a:endParaRPr lang="en-US"/>
          </a:p>
        </p:txBody>
      </p:sp>
    </p:spTree>
    <p:extLst>
      <p:ext uri="{BB962C8B-B14F-4D97-AF65-F5344CB8AC3E}">
        <p14:creationId xmlns:p14="http://schemas.microsoft.com/office/powerpoint/2010/main" val="341246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8241A-54A2-4E31-A132-EED1F8E93C6C}" type="datetimeFigureOut">
              <a:rPr lang="en-US" smtClean="0"/>
              <a:t>10/10/2013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AC30B-5F98-495C-88E0-AE8C1203B964}" type="slidenum">
              <a:rPr lang="en-US" smtClean="0"/>
              <a:t>‹#›</a:t>
            </a:fld>
            <a:endParaRPr lang="en-US"/>
          </a:p>
        </p:txBody>
      </p:sp>
    </p:spTree>
    <p:extLst>
      <p:ext uri="{BB962C8B-B14F-4D97-AF65-F5344CB8AC3E}">
        <p14:creationId xmlns:p14="http://schemas.microsoft.com/office/powerpoint/2010/main" val="197494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gif"/><Relationship Id="rId7" Type="http://schemas.openxmlformats.org/officeDocument/2006/relationships/image" Target="../media/image12.gif"/><Relationship Id="rId2" Type="http://schemas.openxmlformats.org/officeDocument/2006/relationships/image" Target="../media/image7.gif"/><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197" y="4958687"/>
            <a:ext cx="8229600" cy="1447800"/>
          </a:xfrm>
        </p:spPr>
        <p:txBody>
          <a:bodyPr/>
          <a:lstStyle/>
          <a:p>
            <a:endParaRPr lang="en-US" dirty="0"/>
          </a:p>
        </p:txBody>
      </p:sp>
      <p:sp>
        <p:nvSpPr>
          <p:cNvPr id="5" name="Rectangle 4"/>
          <p:cNvSpPr/>
          <p:nvPr/>
        </p:nvSpPr>
        <p:spPr>
          <a:xfrm>
            <a:off x="3595547" y="6927"/>
            <a:ext cx="204325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VALUE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1026" name="Picture 2" descr="http://1.bp.blogspot.com/_z4A2d2aKO2g/S3tcz36UL4I/AAAAAAAAAkA/GvzkuomD_HY/s400/Value+Drawing,+Cone,+Ball+and+Hexagon,+Feb+2010,+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762000"/>
            <a:ext cx="7357239"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847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5181600" cy="6858000"/>
          </a:xfrm>
        </p:spPr>
        <p:txBody>
          <a:bodyPr>
            <a:normAutofit fontScale="77500" lnSpcReduction="20000"/>
          </a:bodyPr>
          <a:lstStyle/>
          <a:p>
            <a:r>
              <a:rPr lang="en-US" b="1" dirty="0"/>
              <a:t>Where are the light values?</a:t>
            </a:r>
            <a:r>
              <a:rPr lang="en-US" dirty="0"/>
              <a:t> Look for the lightest areas on the object. The very brightest of the lightest values are called </a:t>
            </a:r>
            <a:r>
              <a:rPr lang="en-US" i="1" dirty="0"/>
              <a:t>highlights</a:t>
            </a:r>
            <a:r>
              <a:rPr lang="en-US" i="1" dirty="0" smtClean="0"/>
              <a:t>.</a:t>
            </a:r>
          </a:p>
          <a:p>
            <a:pPr marL="0" indent="0">
              <a:buNone/>
            </a:pPr>
            <a:endParaRPr lang="en-US" dirty="0"/>
          </a:p>
          <a:p>
            <a:r>
              <a:rPr lang="en-US" b="1" dirty="0"/>
              <a:t>Where are the dark values?</a:t>
            </a:r>
            <a:r>
              <a:rPr lang="en-US" dirty="0"/>
              <a:t> Dark values often reveal the sections of the object that are in shadow. By locating shadows, you can usually identify the light source</a:t>
            </a:r>
            <a:r>
              <a:rPr lang="en-US" dirty="0" smtClean="0"/>
              <a:t>.</a:t>
            </a:r>
          </a:p>
          <a:p>
            <a:pPr marL="0" indent="0">
              <a:buNone/>
            </a:pPr>
            <a:endParaRPr lang="en-US" dirty="0"/>
          </a:p>
          <a:p>
            <a:r>
              <a:rPr lang="en-US" b="1" dirty="0"/>
              <a:t>Where is the cast shadow?</a:t>
            </a:r>
            <a:r>
              <a:rPr lang="en-US" dirty="0"/>
              <a:t> The section of the cast shadow closest to the object is usually the darkest value in a drawing. By locating an object's cast shadow, you can easily discover the direction from which the light source originates.</a:t>
            </a:r>
          </a:p>
          <a:p>
            <a:pPr marL="0" indent="0">
              <a:buNone/>
            </a:pPr>
            <a:r>
              <a:rPr lang="en-US" dirty="0"/>
              <a:t/>
            </a:r>
            <a:br>
              <a:rPr lang="en-US" dirty="0"/>
            </a:br>
            <a:endParaRPr lang="en-US" dirty="0"/>
          </a:p>
        </p:txBody>
      </p:sp>
      <p:pic>
        <p:nvPicPr>
          <p:cNvPr id="4" name="Picture 2" descr="Drawing Workshop - Value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533400"/>
            <a:ext cx="4114800" cy="460057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rawing Workshop - Graysc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75" y="5334000"/>
            <a:ext cx="3219450" cy="75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702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Squinting to see values and simple shapes</a:t>
            </a:r>
          </a:p>
          <a:p>
            <a:pPr lvl="1"/>
            <a:r>
              <a:rPr lang="en-US" dirty="0"/>
              <a:t>Seeing values is key to drawing in the third dimension. </a:t>
            </a:r>
            <a:endParaRPr lang="en-US" dirty="0" smtClean="0"/>
          </a:p>
          <a:p>
            <a:pPr lvl="1"/>
            <a:r>
              <a:rPr lang="en-US" dirty="0" smtClean="0"/>
              <a:t>Many </a:t>
            </a:r>
            <a:r>
              <a:rPr lang="en-US" dirty="0"/>
              <a:t>artists can visually simplify complex drawing subjects by simply squinting their eyes. </a:t>
            </a:r>
            <a:endParaRPr lang="en-US" dirty="0" smtClean="0"/>
          </a:p>
          <a:p>
            <a:pPr lvl="1"/>
            <a:r>
              <a:rPr lang="en-US" dirty="0" smtClean="0"/>
              <a:t>Squinting </a:t>
            </a:r>
            <a:r>
              <a:rPr lang="en-US" dirty="0"/>
              <a:t>helps you screen out details and see simple values and shapes. </a:t>
            </a:r>
            <a:endParaRPr lang="en-US" dirty="0" smtClean="0"/>
          </a:p>
          <a:p>
            <a:pPr lvl="1"/>
            <a:r>
              <a:rPr lang="en-US" dirty="0" smtClean="0"/>
              <a:t>When </a:t>
            </a:r>
            <a:r>
              <a:rPr lang="en-US" dirty="0"/>
              <a:t>you can see the shapes created by different values, you can draw your subject more accurately.</a:t>
            </a:r>
          </a:p>
          <a:p>
            <a:r>
              <a:rPr lang="en-US" dirty="0" smtClean="0"/>
              <a:t>Squint </a:t>
            </a:r>
            <a:r>
              <a:rPr lang="en-US" dirty="0"/>
              <a:t>your eyes until the image seems to go out of </a:t>
            </a:r>
            <a:r>
              <a:rPr lang="en-US" dirty="0" smtClean="0"/>
              <a:t>focus.</a:t>
            </a:r>
          </a:p>
          <a:p>
            <a:pPr lvl="1"/>
            <a:r>
              <a:rPr lang="en-US" dirty="0" smtClean="0"/>
              <a:t>Compare </a:t>
            </a:r>
            <a:r>
              <a:rPr lang="en-US" dirty="0"/>
              <a:t>the darkest values to the lightest, and try to see the abstract shapes created by the different values.</a:t>
            </a:r>
          </a:p>
          <a:p>
            <a:pPr marL="0" indent="0">
              <a:buNone/>
            </a:pP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51494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Elements of Direct L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599" y="990601"/>
            <a:ext cx="4737337" cy="378125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381000"/>
            <a:ext cx="4572000" cy="5909310"/>
          </a:xfrm>
          <a:prstGeom prst="rect">
            <a:avLst/>
          </a:prstGeom>
        </p:spPr>
        <p:txBody>
          <a:bodyPr>
            <a:spAutoFit/>
          </a:bodyPr>
          <a:lstStyle/>
          <a:p>
            <a:r>
              <a:rPr lang="en-US" b="1" dirty="0"/>
              <a:t>Direct Light</a:t>
            </a:r>
            <a:r>
              <a:rPr lang="en-US" dirty="0"/>
              <a:t> – Lighting in which  the light goes straight from the source to the lit object. An example is a light bulb or the sun. </a:t>
            </a:r>
          </a:p>
          <a:p>
            <a:r>
              <a:rPr lang="en-US" dirty="0"/>
              <a:t>Compare that to </a:t>
            </a:r>
            <a:r>
              <a:rPr lang="en-US" i="1" dirty="0"/>
              <a:t>indirect lighting</a:t>
            </a:r>
            <a:r>
              <a:rPr lang="en-US" dirty="0"/>
              <a:t>, which is when there is no single direct light source. The object is lit by scattered or bounce light. For example on a cloudy day when the sun is covered by clouds, its rays are scattered and everything is lit indirectly.</a:t>
            </a:r>
            <a:br>
              <a:rPr lang="en-US" dirty="0"/>
            </a:br>
            <a:endParaRPr lang="en-US" dirty="0"/>
          </a:p>
          <a:p>
            <a:r>
              <a:rPr lang="en-US" dirty="0"/>
              <a:t>All forms, when lit with </a:t>
            </a:r>
            <a:r>
              <a:rPr lang="en-US" i="1" dirty="0"/>
              <a:t>direct light</a:t>
            </a:r>
            <a:r>
              <a:rPr lang="en-US" dirty="0"/>
              <a:t> have the same elements – </a:t>
            </a:r>
            <a:r>
              <a:rPr lang="en-US" b="1" dirty="0"/>
              <a:t>highlight</a:t>
            </a:r>
            <a:r>
              <a:rPr lang="en-US" dirty="0"/>
              <a:t>, </a:t>
            </a:r>
            <a:r>
              <a:rPr lang="en-US" b="1" dirty="0"/>
              <a:t>halftone</a:t>
            </a:r>
            <a:r>
              <a:rPr lang="en-US" dirty="0"/>
              <a:t>, </a:t>
            </a:r>
            <a:r>
              <a:rPr lang="en-US" b="1" dirty="0"/>
              <a:t>core shadow</a:t>
            </a:r>
            <a:r>
              <a:rPr lang="en-US" dirty="0"/>
              <a:t>, </a:t>
            </a:r>
            <a:r>
              <a:rPr lang="en-US" b="1" dirty="0"/>
              <a:t>reflected light</a:t>
            </a:r>
            <a:r>
              <a:rPr lang="en-US" dirty="0"/>
              <a:t>, and </a:t>
            </a:r>
            <a:r>
              <a:rPr lang="en-US" b="1" dirty="0"/>
              <a:t>cast shadow</a:t>
            </a:r>
            <a:r>
              <a:rPr lang="en-US" dirty="0"/>
              <a:t>. It’s an essential skill to be able to quickly identify each element on a given object and to execute each accurately.</a:t>
            </a:r>
          </a:p>
          <a:p>
            <a:r>
              <a:rPr lang="en-US" dirty="0"/>
              <a:t>A. Highlight</a:t>
            </a:r>
            <a:br>
              <a:rPr lang="en-US" dirty="0"/>
            </a:br>
            <a:r>
              <a:rPr lang="en-US" dirty="0"/>
              <a:t>B. Halftone</a:t>
            </a:r>
            <a:br>
              <a:rPr lang="en-US" dirty="0"/>
            </a:br>
            <a:r>
              <a:rPr lang="en-US" dirty="0"/>
              <a:t>C. Core Shadow</a:t>
            </a:r>
            <a:br>
              <a:rPr lang="en-US" dirty="0"/>
            </a:br>
            <a:r>
              <a:rPr lang="en-US" dirty="0"/>
              <a:t>D. Reflected Light</a:t>
            </a:r>
            <a:br>
              <a:rPr lang="en-US" dirty="0"/>
            </a:br>
            <a:r>
              <a:rPr lang="en-US" dirty="0"/>
              <a:t>E. Cast Shadow</a:t>
            </a:r>
          </a:p>
        </p:txBody>
      </p:sp>
    </p:spTree>
    <p:extLst>
      <p:ext uri="{BB962C8B-B14F-4D97-AF65-F5344CB8AC3E}">
        <p14:creationId xmlns:p14="http://schemas.microsoft.com/office/powerpoint/2010/main" val="1555157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Pencil Shading Techniques</a:t>
            </a:r>
            <a:endParaRPr lang="en-US" dirty="0"/>
          </a:p>
        </p:txBody>
      </p:sp>
    </p:spTree>
    <p:extLst>
      <p:ext uri="{BB962C8B-B14F-4D97-AF65-F5344CB8AC3E}">
        <p14:creationId xmlns:p14="http://schemas.microsoft.com/office/powerpoint/2010/main" val="412440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1"/>
            <a:ext cx="8229600" cy="4191000"/>
          </a:xfrm>
        </p:spPr>
        <p:txBody>
          <a:bodyPr>
            <a:normAutofit fontScale="70000" lnSpcReduction="20000"/>
          </a:bodyPr>
          <a:lstStyle/>
          <a:p>
            <a:r>
              <a:rPr lang="en-US" dirty="0"/>
              <a:t>The first step to successful pencil shading is to control the movement of your pencil, making sure that every mark you make on the paper works towards creating the shading or modeling effect that you want. </a:t>
            </a:r>
            <a:endParaRPr lang="en-US" dirty="0" smtClean="0"/>
          </a:p>
          <a:p>
            <a:r>
              <a:rPr lang="en-US" dirty="0" smtClean="0"/>
              <a:t>Decide </a:t>
            </a:r>
            <a:r>
              <a:rPr lang="en-US" dirty="0"/>
              <a:t>whether you want to use the point or side of the pencil to shade with. The example at left is shaded with the point, at right, with the side. </a:t>
            </a:r>
            <a:endParaRPr lang="en-US" dirty="0" smtClean="0"/>
          </a:p>
          <a:p>
            <a:pPr lvl="1"/>
            <a:r>
              <a:rPr lang="en-US" dirty="0" smtClean="0"/>
              <a:t>The </a:t>
            </a:r>
            <a:r>
              <a:rPr lang="en-US" dirty="0"/>
              <a:t>side shading has a grainier, softer look and covers a large area quickly (a chisel-point pencil will also give this effect). </a:t>
            </a:r>
            <a:endParaRPr lang="en-US" dirty="0" smtClean="0"/>
          </a:p>
          <a:p>
            <a:pPr lvl="1"/>
            <a:r>
              <a:rPr lang="en-US" dirty="0" smtClean="0"/>
              <a:t>Using </a:t>
            </a:r>
            <a:r>
              <a:rPr lang="en-US" dirty="0"/>
              <a:t>a sharp point to shade allows you more control, you can do much finer work, and get a greater range of tone out of the pencil. </a:t>
            </a:r>
          </a:p>
          <a:p>
            <a:r>
              <a:rPr lang="en-US" dirty="0"/>
              <a:t>Experiment with both to see how they look on your paper. Try shading with hard and soft pencils, too. </a:t>
            </a:r>
          </a:p>
          <a:p>
            <a:endParaRPr lang="en-US" dirty="0"/>
          </a:p>
        </p:txBody>
      </p:sp>
      <p:pic>
        <p:nvPicPr>
          <p:cNvPr id="6146" name="Picture 2" descr="pencil sh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4419600"/>
            <a:ext cx="38100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474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332037"/>
            <a:ext cx="8229600" cy="4525963"/>
          </a:xfrm>
        </p:spPr>
        <p:txBody>
          <a:bodyPr>
            <a:normAutofit fontScale="92500" lnSpcReduction="10000"/>
          </a:bodyPr>
          <a:lstStyle/>
          <a:p>
            <a:r>
              <a:rPr lang="en-US" dirty="0"/>
              <a:t>An alternative to regular 'sideways' pencil shading is to use small, overlapping circles. This is similar to '</a:t>
            </a:r>
            <a:r>
              <a:rPr lang="en-US" b="1" dirty="0" err="1"/>
              <a:t>scumbling</a:t>
            </a:r>
            <a:r>
              <a:rPr lang="en-US" dirty="0" smtClean="0"/>
              <a:t>', </a:t>
            </a:r>
            <a:r>
              <a:rPr lang="en-US" dirty="0"/>
              <a:t>except that the </a:t>
            </a:r>
            <a:r>
              <a:rPr lang="en-US" dirty="0" smtClean="0"/>
              <a:t>object </a:t>
            </a:r>
            <a:r>
              <a:rPr lang="en-US" dirty="0"/>
              <a:t>here is to minimize texture, rather than create one. </a:t>
            </a:r>
            <a:endParaRPr lang="en-US" dirty="0" smtClean="0"/>
          </a:p>
          <a:p>
            <a:r>
              <a:rPr lang="en-US" dirty="0" smtClean="0"/>
              <a:t>To </a:t>
            </a:r>
            <a:r>
              <a:rPr lang="en-US" dirty="0"/>
              <a:t>do this, you need to use a light touch with the pencil, and work an area in an irregular, overlapping pattern to gradually build up the graphite on the page. A particularly light touch is required for lighter areas to avoid a 'steel wool' texture developing. </a:t>
            </a:r>
          </a:p>
        </p:txBody>
      </p:sp>
      <p:pic>
        <p:nvPicPr>
          <p:cNvPr id="7170" name="Picture 2" descr="scumbling, pencil sh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0"/>
            <a:ext cx="3810000"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125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ntroduction to Pencil Sh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4343400"/>
            <a:ext cx="3810000" cy="279082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6200" y="0"/>
            <a:ext cx="8991600" cy="5029200"/>
          </a:xfrm>
        </p:spPr>
        <p:txBody>
          <a:bodyPr>
            <a:normAutofit fontScale="70000" lnSpcReduction="20000"/>
          </a:bodyPr>
          <a:lstStyle/>
          <a:p>
            <a:r>
              <a:rPr lang="en-US" dirty="0"/>
              <a:t>Direction. Don't underestimate it! Here's a really rough change of direction: with two coarsely shaded areas side by side - there's no missing the difference! Drawn like this, it is screamingly obvious: one has a big horizontal movement, the other vertical, and the edge between the two is very clear. </a:t>
            </a:r>
            <a:endParaRPr lang="en-US" dirty="0" smtClean="0"/>
          </a:p>
          <a:p>
            <a:r>
              <a:rPr lang="en-US" dirty="0" smtClean="0"/>
              <a:t>Now</a:t>
            </a:r>
            <a:r>
              <a:rPr lang="en-US" dirty="0"/>
              <a:t>, if you are shading an object, even if your shading is more even and the pencil marks less obvious, this effect is still there - just more subtly. You can use it, to create a suggestion of an edge or a change of plane. </a:t>
            </a:r>
            <a:endParaRPr lang="en-US" dirty="0" smtClean="0"/>
          </a:p>
          <a:p>
            <a:r>
              <a:rPr lang="en-US" dirty="0" smtClean="0"/>
              <a:t>But </a:t>
            </a:r>
            <a:r>
              <a:rPr lang="en-US" dirty="0"/>
              <a:t>it will also suggest a change of plane even if you don't intend it to: you don't want to randomly change direction in the middle of an area. The eye will read it as 'meaning' something. </a:t>
            </a:r>
            <a:endParaRPr lang="en-US" dirty="0" smtClean="0"/>
          </a:p>
          <a:p>
            <a:r>
              <a:rPr lang="en-US" b="1" dirty="0" smtClean="0"/>
              <a:t>Control </a:t>
            </a:r>
            <a:r>
              <a:rPr lang="en-US" b="1" dirty="0"/>
              <a:t>the direction of your shading</a:t>
            </a:r>
            <a:r>
              <a:rPr lang="en-US" dirty="0"/>
              <a:t>. </a:t>
            </a:r>
          </a:p>
          <a:p>
            <a:r>
              <a:rPr lang="en-US" dirty="0"/>
              <a:t>Try shading an object in various ways: using no visible direction (circular shading), one continuous direction, few big changes, and many subtle changes. </a:t>
            </a:r>
          </a:p>
          <a:p>
            <a:endParaRPr lang="en-US" dirty="0"/>
          </a:p>
        </p:txBody>
      </p:sp>
    </p:spTree>
    <p:extLst>
      <p:ext uri="{BB962C8B-B14F-4D97-AF65-F5344CB8AC3E}">
        <p14:creationId xmlns:p14="http://schemas.microsoft.com/office/powerpoint/2010/main" val="2145873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676525"/>
            <a:ext cx="8229600" cy="4181475"/>
          </a:xfrm>
        </p:spPr>
        <p:txBody>
          <a:bodyPr>
            <a:normAutofit fontScale="85000" lnSpcReduction="20000"/>
          </a:bodyPr>
          <a:lstStyle/>
          <a:p>
            <a:r>
              <a:rPr lang="en-US" dirty="0"/>
              <a:t>Contour pencil shading uses directional shading which follows the contours of a form. </a:t>
            </a:r>
            <a:endParaRPr lang="en-US" dirty="0" smtClean="0"/>
          </a:p>
          <a:p>
            <a:r>
              <a:rPr lang="en-US" dirty="0" smtClean="0"/>
              <a:t>In </a:t>
            </a:r>
            <a:r>
              <a:rPr lang="en-US" dirty="0"/>
              <a:t>this example, contour shading is used in combination with </a:t>
            </a:r>
            <a:r>
              <a:rPr lang="en-US" dirty="0" err="1"/>
              <a:t>lineweight</a:t>
            </a:r>
            <a:r>
              <a:rPr lang="en-US" dirty="0"/>
              <a:t>, adjusting the pressure to create light and shade. </a:t>
            </a:r>
            <a:endParaRPr lang="en-US" dirty="0" smtClean="0"/>
          </a:p>
          <a:p>
            <a:r>
              <a:rPr lang="en-US" dirty="0" smtClean="0"/>
              <a:t>This </a:t>
            </a:r>
            <a:r>
              <a:rPr lang="en-US" dirty="0"/>
              <a:t>allows you to create strong dimensional effects in your pencil drawing. You can control these factors precisely or use a relaxed and expressive approach. </a:t>
            </a:r>
            <a:endParaRPr lang="en-US" dirty="0" smtClean="0"/>
          </a:p>
          <a:p>
            <a:r>
              <a:rPr lang="en-US" dirty="0" smtClean="0"/>
              <a:t>Be </a:t>
            </a:r>
            <a:r>
              <a:rPr lang="en-US" dirty="0"/>
              <a:t>sure to take perspective into account, so that the direction of shading changes correctly along a form drawn in perspective. </a:t>
            </a:r>
          </a:p>
        </p:txBody>
      </p:sp>
      <p:pic>
        <p:nvPicPr>
          <p:cNvPr id="4098" name="Picture 2" descr="Directional Pencil Sh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0"/>
            <a:ext cx="381000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396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907490" cy="6858000"/>
          </a:xfrm>
        </p:spPr>
        <p:txBody>
          <a:bodyPr>
            <a:normAutofit fontScale="62500" lnSpcReduction="20000"/>
          </a:bodyPr>
          <a:lstStyle/>
          <a:p>
            <a:r>
              <a:rPr lang="en-US" dirty="0"/>
              <a:t>If you are doing a quick sketch or roughly shading an area, the direction of the pencil marks can be very obvious, and even quite dense shading can still reveal directional marks. </a:t>
            </a:r>
            <a:endParaRPr lang="en-US" dirty="0" smtClean="0"/>
          </a:p>
          <a:p>
            <a:r>
              <a:rPr lang="en-US" dirty="0" smtClean="0"/>
              <a:t>A </a:t>
            </a:r>
            <a:r>
              <a:rPr lang="en-US" dirty="0"/>
              <a:t>common mistake that beginners make is to begin shading along one edge of </a:t>
            </a:r>
            <a:r>
              <a:rPr lang="en-US" dirty="0" smtClean="0"/>
              <a:t>an </a:t>
            </a:r>
            <a:r>
              <a:rPr lang="en-US" dirty="0"/>
              <a:t>object in perspective, and to continue that direction all the way down, so that by the time they reach the bottom, the direction of shading is working against the perspective, as in the panel </a:t>
            </a:r>
            <a:r>
              <a:rPr lang="en-US" dirty="0" smtClean="0"/>
              <a:t>to the top right. </a:t>
            </a:r>
          </a:p>
          <a:p>
            <a:r>
              <a:rPr lang="en-US" dirty="0" smtClean="0"/>
              <a:t>Beside </a:t>
            </a:r>
            <a:r>
              <a:rPr lang="en-US" dirty="0"/>
              <a:t>it is a panel shaded </a:t>
            </a:r>
            <a:r>
              <a:rPr lang="en-US" dirty="0" smtClean="0"/>
              <a:t>horizontally</a:t>
            </a:r>
            <a:r>
              <a:rPr lang="en-US" dirty="0"/>
              <a:t>: again the shading fights against the perspective and flattens the drawing. </a:t>
            </a:r>
            <a:endParaRPr lang="en-US" dirty="0" smtClean="0"/>
          </a:p>
          <a:p>
            <a:r>
              <a:rPr lang="en-US" dirty="0" smtClean="0"/>
              <a:t>In </a:t>
            </a:r>
            <a:r>
              <a:rPr lang="en-US" dirty="0"/>
              <a:t>the second example, the direction of shading follows the perspective correctly, with the angle changing gradually so that it is always along an </a:t>
            </a:r>
            <a:r>
              <a:rPr lang="en-US" dirty="0" smtClean="0"/>
              <a:t>orthogonal </a:t>
            </a:r>
            <a:r>
              <a:rPr lang="en-US" dirty="0"/>
              <a:t>(vanishing line). </a:t>
            </a:r>
            <a:endParaRPr lang="en-US" dirty="0" smtClean="0"/>
          </a:p>
          <a:p>
            <a:r>
              <a:rPr lang="en-US" dirty="0" smtClean="0"/>
              <a:t>With </a:t>
            </a:r>
            <a:r>
              <a:rPr lang="en-US" dirty="0"/>
              <a:t>a practiced eye, you can do this by instinct, or, as you see in the example, you can draw subtle guidelines back to the vanishing point first. The right panel of this box is shaded vertically. This doesn't accentuate the foreshortening as perspective shading does, but it also doesn't fight against it. Another good option is to use circular shading and avoid creating any directional movement at all. </a:t>
            </a:r>
          </a:p>
          <a:p>
            <a:endParaRPr lang="en-US" dirty="0"/>
          </a:p>
        </p:txBody>
      </p:sp>
      <p:pic>
        <p:nvPicPr>
          <p:cNvPr id="5122" name="Picture 2" descr="Introduction to Pencil Sh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7490" y="1143000"/>
            <a:ext cx="321945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56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ineweight, sha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138896"/>
            <a:ext cx="3810000" cy="27336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228600"/>
            <a:ext cx="8229600" cy="5897563"/>
          </a:xfrm>
        </p:spPr>
        <p:txBody>
          <a:bodyPr/>
          <a:lstStyle/>
          <a:p>
            <a:r>
              <a:rPr lang="en-US" dirty="0"/>
              <a:t>When using directional shading, you can vary the pressure on the pencil to create light and dark tones. </a:t>
            </a:r>
            <a:endParaRPr lang="en-US" dirty="0" smtClean="0"/>
          </a:p>
          <a:p>
            <a:r>
              <a:rPr lang="en-US" dirty="0" smtClean="0"/>
              <a:t>Controlling </a:t>
            </a:r>
            <a:r>
              <a:rPr lang="en-US" dirty="0"/>
              <a:t>it very precisely can allow you to model smooth forms. </a:t>
            </a:r>
            <a:endParaRPr lang="en-US" dirty="0" smtClean="0"/>
          </a:p>
          <a:p>
            <a:r>
              <a:rPr lang="en-US" dirty="0" smtClean="0"/>
              <a:t>A </a:t>
            </a:r>
            <a:r>
              <a:rPr lang="en-US" dirty="0"/>
              <a:t>more relaxed approach to lifting and re-weighting the pencil for a fairly continuous line is useful for creating highlights across textures like hair or grass. </a:t>
            </a:r>
          </a:p>
        </p:txBody>
      </p:sp>
    </p:spTree>
    <p:extLst>
      <p:ext uri="{BB962C8B-B14F-4D97-AF65-F5344CB8AC3E}">
        <p14:creationId xmlns:p14="http://schemas.microsoft.com/office/powerpoint/2010/main" val="3882664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explore-drawing-and-painting.com/images/value-drawing-whitepap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3855"/>
            <a:ext cx="5181600" cy="371594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0" y="0"/>
            <a:ext cx="8229600" cy="6858000"/>
          </a:xfrm>
        </p:spPr>
        <p:txBody>
          <a:bodyPr>
            <a:normAutofit/>
          </a:bodyPr>
          <a:lstStyle/>
          <a:p>
            <a:r>
              <a:rPr lang="en-US" b="1" dirty="0" smtClean="0">
                <a:solidFill>
                  <a:srgbClr val="FF0000"/>
                </a:solidFill>
                <a:effectLst/>
              </a:rPr>
              <a:t>Don't</a:t>
            </a:r>
            <a:r>
              <a:rPr lang="en-US" b="1" dirty="0" smtClean="0">
                <a:effectLst/>
              </a:rPr>
              <a:t> use outlines.</a:t>
            </a:r>
            <a:endParaRPr lang="en-US" dirty="0"/>
          </a:p>
          <a:p>
            <a:pPr lvl="1"/>
            <a:r>
              <a:rPr lang="en-US" dirty="0" smtClean="0">
                <a:effectLst/>
              </a:rPr>
              <a:t>Outlines only define </a:t>
            </a:r>
          </a:p>
          <a:p>
            <a:pPr marL="457200" lvl="1" indent="0">
              <a:buNone/>
            </a:pPr>
            <a:r>
              <a:rPr lang="en-US" dirty="0" smtClean="0"/>
              <a:t>    </a:t>
            </a:r>
            <a:r>
              <a:rPr lang="en-US" dirty="0" smtClean="0">
                <a:effectLst/>
              </a:rPr>
              <a:t>visible edges and don't </a:t>
            </a:r>
          </a:p>
          <a:p>
            <a:pPr marL="457200" lvl="1" indent="0">
              <a:buNone/>
            </a:pPr>
            <a:r>
              <a:rPr lang="en-US" dirty="0" smtClean="0"/>
              <a:t>    </a:t>
            </a:r>
            <a:r>
              <a:rPr lang="en-US" dirty="0" smtClean="0">
                <a:effectLst/>
              </a:rPr>
              <a:t>tell us anything about </a:t>
            </a:r>
          </a:p>
          <a:p>
            <a:pPr marL="457200" lvl="1" indent="0">
              <a:buNone/>
            </a:pPr>
            <a:r>
              <a:rPr lang="en-US" dirty="0"/>
              <a:t> </a:t>
            </a:r>
            <a:r>
              <a:rPr lang="en-US" dirty="0" smtClean="0"/>
              <a:t>   </a:t>
            </a:r>
            <a:r>
              <a:rPr lang="en-US" dirty="0" smtClean="0">
                <a:effectLst/>
              </a:rPr>
              <a:t>light and dark. </a:t>
            </a:r>
          </a:p>
          <a:p>
            <a:pPr marL="457200" lvl="1" indent="0">
              <a:buNone/>
            </a:pPr>
            <a:endParaRPr lang="en-US" dirty="0" smtClean="0">
              <a:effectLst/>
            </a:endParaRPr>
          </a:p>
          <a:p>
            <a:pPr lvl="1"/>
            <a:r>
              <a:rPr lang="en-US" dirty="0" smtClean="0">
                <a:effectLst/>
              </a:rPr>
              <a:t>Focus on </a:t>
            </a:r>
            <a:r>
              <a:rPr lang="en-US" b="1" i="1" dirty="0" smtClean="0">
                <a:effectLst/>
              </a:rPr>
              <a:t>areas</a:t>
            </a:r>
            <a:r>
              <a:rPr lang="en-US" dirty="0" smtClean="0">
                <a:effectLst/>
              </a:rPr>
              <a:t> of value. </a:t>
            </a:r>
          </a:p>
          <a:p>
            <a:pPr marL="457200" lvl="1" indent="0">
              <a:buNone/>
            </a:pPr>
            <a:endParaRPr lang="en-US" dirty="0" smtClean="0">
              <a:effectLst/>
            </a:endParaRPr>
          </a:p>
          <a:p>
            <a:pPr lvl="1"/>
            <a:r>
              <a:rPr lang="en-US" dirty="0" smtClean="0">
                <a:effectLst/>
              </a:rPr>
              <a:t>Build up the shading. Often the 'outline' will be at the join between two different values, and is </a:t>
            </a:r>
            <a:r>
              <a:rPr lang="en-US" i="1" dirty="0" smtClean="0">
                <a:effectLst/>
              </a:rPr>
              <a:t>created by the contrast between the light and dark area</a:t>
            </a:r>
            <a:r>
              <a:rPr lang="en-US" dirty="0" smtClean="0">
                <a:effectLst/>
              </a:rPr>
              <a:t>. </a:t>
            </a:r>
          </a:p>
          <a:p>
            <a:pPr lvl="1"/>
            <a:endParaRPr lang="en-US" dirty="0" smtClean="0">
              <a:effectLst/>
            </a:endParaRPr>
          </a:p>
          <a:p>
            <a:endParaRPr lang="en-US" dirty="0"/>
          </a:p>
        </p:txBody>
      </p:sp>
    </p:spTree>
    <p:extLst>
      <p:ext uri="{BB962C8B-B14F-4D97-AF65-F5344CB8AC3E}">
        <p14:creationId xmlns:p14="http://schemas.microsoft.com/office/powerpoint/2010/main" val="3273834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24025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5592763"/>
          </a:xfrm>
        </p:spPr>
        <p:txBody>
          <a:bodyPr>
            <a:normAutofit fontScale="77500" lnSpcReduction="20000"/>
          </a:bodyPr>
          <a:lstStyle/>
          <a:p>
            <a:r>
              <a:rPr lang="en-US" b="1" dirty="0"/>
              <a:t>What’s with all the drama?</a:t>
            </a:r>
            <a:r>
              <a:rPr lang="en-US" dirty="0"/>
              <a:t> </a:t>
            </a:r>
            <a:endParaRPr lang="en-US" dirty="0" smtClean="0"/>
          </a:p>
          <a:p>
            <a:endParaRPr lang="en-US" dirty="0"/>
          </a:p>
          <a:p>
            <a:pPr lvl="1"/>
            <a:r>
              <a:rPr lang="en-US" b="1" dirty="0" smtClean="0"/>
              <a:t>Contrast</a:t>
            </a:r>
            <a:r>
              <a:rPr lang="en-US" b="1" dirty="0"/>
              <a:t>! </a:t>
            </a:r>
            <a:r>
              <a:rPr lang="en-US" dirty="0"/>
              <a:t>Remember the hard lines between values? Well, those hard lines form </a:t>
            </a:r>
            <a:r>
              <a:rPr lang="en-US" b="1" dirty="0"/>
              <a:t>contrast</a:t>
            </a:r>
            <a:r>
              <a:rPr lang="en-US" dirty="0"/>
              <a:t>. Of course, contrast comes in shades of </a:t>
            </a:r>
            <a:r>
              <a:rPr lang="en-US" dirty="0" smtClean="0"/>
              <a:t>gray</a:t>
            </a:r>
            <a:r>
              <a:rPr lang="en-US" dirty="0"/>
              <a:t>, too. </a:t>
            </a:r>
            <a:br>
              <a:rPr lang="en-US" dirty="0"/>
            </a:br>
            <a:r>
              <a:rPr lang="en-US" dirty="0"/>
              <a:t/>
            </a:r>
            <a:br>
              <a:rPr lang="en-US" dirty="0"/>
            </a:br>
            <a:r>
              <a:rPr lang="en-US" dirty="0"/>
              <a:t>High contrast is when subjects are illuminated by a bright light source and cast dark shadows – which can look dramatic. Silhouettes are good examples of high contrast. Light and dark values will be next to each other. In the value chart, you would be skipping a value or two (or more!). </a:t>
            </a:r>
            <a:br>
              <a:rPr lang="en-US" dirty="0"/>
            </a:br>
            <a:r>
              <a:rPr lang="en-US" dirty="0"/>
              <a:t/>
            </a:r>
            <a:br>
              <a:rPr lang="en-US" dirty="0"/>
            </a:br>
            <a:r>
              <a:rPr lang="en-US" dirty="0"/>
              <a:t>Low contrast, on the other hand, often uses values that are next to each other on the value chart. (In fact, something that has only one value would be “no contrast”). With low contrast, values close together will define the bulk of the subject. You could selectively highlight or accentuate portions with lights or darks. </a:t>
            </a:r>
            <a:br>
              <a:rPr lang="en-US" dirty="0"/>
            </a:br>
            <a:endParaRPr lang="en-US" dirty="0"/>
          </a:p>
        </p:txBody>
      </p:sp>
      <p:pic>
        <p:nvPicPr>
          <p:cNvPr id="3074" name="Picture 2" descr="http://www.wetcanvas.com/Articles2/19957/578/images/value_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1" y="5058131"/>
            <a:ext cx="2286000" cy="1792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615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3450"/>
            <a:ext cx="5867400" cy="5432714"/>
          </a:xfrm>
        </p:spPr>
        <p:txBody>
          <a:bodyPr>
            <a:normAutofit fontScale="92500" lnSpcReduction="20000"/>
          </a:bodyPr>
          <a:lstStyle/>
          <a:p>
            <a:r>
              <a:rPr lang="en-US" dirty="0" smtClean="0">
                <a:effectLst/>
              </a:rPr>
              <a:t>In the example shown here, a detail from a still-life study, a glass of wine provides interesting reflections and highlights.</a:t>
            </a:r>
          </a:p>
          <a:p>
            <a:r>
              <a:rPr lang="en-US" dirty="0" smtClean="0">
                <a:effectLst/>
              </a:rPr>
              <a:t>Sometimes it can seem odd, drawing strange shapes across the smooth surface, or light value when you know the wine is dark, or letting the edge vanish against the background when you want to draw a line; but if you trust your eyes and try to capture what you see, a realistic drawing will emerge. </a:t>
            </a:r>
          </a:p>
          <a:p>
            <a:endParaRPr lang="en-US" dirty="0"/>
          </a:p>
        </p:txBody>
      </p:sp>
      <p:pic>
        <p:nvPicPr>
          <p:cNvPr id="1026" name="Picture 2" descr="glass tonal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7548" y="1219200"/>
            <a:ext cx="3487234" cy="2964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2912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7" y="0"/>
            <a:ext cx="8686800" cy="6774874"/>
          </a:xfrm>
        </p:spPr>
        <p:txBody>
          <a:bodyPr>
            <a:normAutofit/>
          </a:bodyPr>
          <a:lstStyle/>
          <a:p>
            <a:r>
              <a:rPr lang="en-US" b="1" dirty="0" smtClean="0">
                <a:effectLst/>
              </a:rPr>
              <a:t>Use the background to </a:t>
            </a:r>
          </a:p>
          <a:p>
            <a:pPr marL="0" indent="0">
              <a:buNone/>
            </a:pPr>
            <a:r>
              <a:rPr lang="en-US" b="1" dirty="0"/>
              <a:t>	</a:t>
            </a:r>
            <a:r>
              <a:rPr lang="en-US" b="1" dirty="0" smtClean="0">
                <a:effectLst/>
              </a:rPr>
              <a:t>define foreground </a:t>
            </a:r>
          </a:p>
          <a:p>
            <a:pPr marL="0" indent="0">
              <a:buNone/>
            </a:pPr>
            <a:r>
              <a:rPr lang="en-US" b="1" dirty="0"/>
              <a:t>	</a:t>
            </a:r>
            <a:r>
              <a:rPr lang="en-US" b="1" dirty="0" smtClean="0">
                <a:effectLst/>
              </a:rPr>
              <a:t>objects.</a:t>
            </a:r>
          </a:p>
          <a:p>
            <a:pPr lvl="1"/>
            <a:r>
              <a:rPr lang="en-US" dirty="0" smtClean="0">
                <a:effectLst/>
              </a:rPr>
              <a:t>Pay attention to drawing the </a:t>
            </a:r>
          </a:p>
          <a:p>
            <a:pPr marL="457200" lvl="1" indent="0">
              <a:buNone/>
            </a:pPr>
            <a:r>
              <a:rPr lang="en-US" dirty="0" smtClean="0"/>
              <a:t>    </a:t>
            </a:r>
            <a:r>
              <a:rPr lang="en-US" dirty="0" smtClean="0">
                <a:effectLst/>
              </a:rPr>
              <a:t>shadows and background. </a:t>
            </a:r>
          </a:p>
          <a:p>
            <a:pPr marL="457200" lvl="1" indent="0">
              <a:buNone/>
            </a:pPr>
            <a:r>
              <a:rPr lang="en-US" dirty="0"/>
              <a:t> </a:t>
            </a:r>
            <a:r>
              <a:rPr lang="en-US" dirty="0" smtClean="0"/>
              <a:t>   </a:t>
            </a:r>
            <a:r>
              <a:rPr lang="en-US" dirty="0" smtClean="0">
                <a:effectLst/>
              </a:rPr>
              <a:t>Use them to provide contrast</a:t>
            </a:r>
          </a:p>
          <a:p>
            <a:pPr lvl="1"/>
            <a:r>
              <a:rPr lang="en-US" dirty="0" smtClean="0">
                <a:effectLst/>
              </a:rPr>
              <a:t>A 'halo' of shading, like a vignette around the subject, is rarely successful. </a:t>
            </a:r>
          </a:p>
          <a:p>
            <a:pPr lvl="1"/>
            <a:r>
              <a:rPr lang="en-US" dirty="0" smtClean="0">
                <a:effectLst/>
              </a:rPr>
              <a:t>Leaving the background blank can work, but remember its okay to let an edge fade into the background - don't outline. </a:t>
            </a:r>
          </a:p>
          <a:p>
            <a:endParaRPr lang="en-US" dirty="0"/>
          </a:p>
        </p:txBody>
      </p:sp>
      <p:pic>
        <p:nvPicPr>
          <p:cNvPr id="3074" name="Picture 2" descr="http://www.zmorningsun.com/image/artclaess-advdra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
            <a:ext cx="4038600" cy="3106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009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609600"/>
            <a:ext cx="6096000" cy="5943600"/>
          </a:xfrm>
        </p:spPr>
        <p:txBody>
          <a:bodyPr>
            <a:normAutofit fontScale="92500" lnSpcReduction="20000"/>
          </a:bodyPr>
          <a:lstStyle/>
          <a:p>
            <a:r>
              <a:rPr lang="en-US" b="1" dirty="0" smtClean="0">
                <a:effectLst/>
              </a:rPr>
              <a:t>Using the Pencil:</a:t>
            </a:r>
            <a:r>
              <a:rPr lang="en-US" dirty="0" smtClean="0">
                <a:effectLst/>
              </a:rPr>
              <a:t> </a:t>
            </a:r>
          </a:p>
          <a:p>
            <a:pPr lvl="1"/>
            <a:r>
              <a:rPr lang="en-US" dirty="0" smtClean="0">
                <a:effectLst/>
              </a:rPr>
              <a:t>Keep your pencils sharp, and apply the tone with small rapid circular or sideways movement of the hand. </a:t>
            </a:r>
          </a:p>
          <a:p>
            <a:pPr lvl="1"/>
            <a:r>
              <a:rPr lang="en-US" dirty="0" smtClean="0">
                <a:effectLst/>
              </a:rPr>
              <a:t>Randomly varying the stopping/starting point of the shading will help avoid unwanted bands running through an area of shading.</a:t>
            </a:r>
          </a:p>
          <a:p>
            <a:pPr lvl="1"/>
            <a:r>
              <a:rPr lang="en-US" dirty="0" smtClean="0">
                <a:effectLst/>
              </a:rPr>
              <a:t>Use a slightly harder pencil to work back over an area done with a soft pencil, to even out the tone and fill the tooth of the paper. An eraser can be used to lift off highlights.</a:t>
            </a:r>
          </a:p>
          <a:p>
            <a:pPr lvl="2"/>
            <a:r>
              <a:rPr lang="en-US" dirty="0" smtClean="0">
                <a:effectLst/>
              </a:rPr>
              <a:t>Avoid blending or smudging, but rather learn to get the most out of the pencil mark. </a:t>
            </a:r>
          </a:p>
          <a:p>
            <a:endParaRPr lang="en-US" dirty="0"/>
          </a:p>
        </p:txBody>
      </p:sp>
      <p:pic>
        <p:nvPicPr>
          <p:cNvPr id="4098" name="Picture 2" descr="http://4.bp.blogspot.com/_0Ou8jACalb4/SrlUFv_GCvI/AAAAAAAAAjM/S8AhuCS9UDI/s320/carbon_shell_bw-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752600"/>
            <a:ext cx="3048000" cy="2609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071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32658"/>
            <a:ext cx="3773533" cy="6890658"/>
          </a:xfrm>
        </p:spPr>
        <p:txBody>
          <a:bodyPr>
            <a:normAutofit fontScale="92500" lnSpcReduction="20000"/>
          </a:bodyPr>
          <a:lstStyle/>
          <a:p>
            <a:r>
              <a:rPr lang="en-US" b="1" dirty="0" smtClean="0">
                <a:effectLst/>
              </a:rPr>
              <a:t>Don’t Be Afraid of Black</a:t>
            </a:r>
            <a:r>
              <a:rPr lang="en-US" dirty="0" smtClean="0">
                <a:effectLst/>
              </a:rPr>
              <a:t> </a:t>
            </a:r>
          </a:p>
          <a:p>
            <a:pPr lvl="1"/>
            <a:r>
              <a:rPr lang="en-US" dirty="0" smtClean="0">
                <a:effectLst/>
              </a:rPr>
              <a:t>Often when shading, the shadows don't go past dark gray. </a:t>
            </a:r>
          </a:p>
          <a:p>
            <a:pPr lvl="1"/>
            <a:r>
              <a:rPr lang="en-US" dirty="0" smtClean="0">
                <a:effectLst/>
              </a:rPr>
              <a:t>If your value range is restricted to in some cases half what it should be, you are limiting the modeling and depth in your drawing. </a:t>
            </a:r>
          </a:p>
          <a:p>
            <a:pPr lvl="1"/>
            <a:r>
              <a:rPr lang="en-US" dirty="0" smtClean="0">
                <a:effectLst/>
              </a:rPr>
              <a:t>Don't be afraid to go dark. </a:t>
            </a:r>
            <a:r>
              <a:rPr lang="en-US" b="1" dirty="0" smtClean="0">
                <a:effectLst/>
              </a:rPr>
              <a:t>Really dark. </a:t>
            </a:r>
          </a:p>
          <a:p>
            <a:pPr lvl="1"/>
            <a:r>
              <a:rPr lang="en-US" dirty="0" smtClean="0"/>
              <a:t>Most successful drawings have a </a:t>
            </a:r>
            <a:r>
              <a:rPr lang="en-US" sz="3500" b="1" dirty="0" smtClean="0">
                <a:effectLst>
                  <a:outerShdw blurRad="38100" dist="38100" dir="2700000" algn="tl">
                    <a:srgbClr val="000000">
                      <a:alpha val="43137"/>
                    </a:srgbClr>
                  </a:outerShdw>
                </a:effectLst>
              </a:rPr>
              <a:t>strong</a:t>
            </a:r>
            <a:r>
              <a:rPr lang="en-US" dirty="0" smtClean="0"/>
              <a:t> contrast in values</a:t>
            </a:r>
            <a:endParaRPr lang="en-US" dirty="0"/>
          </a:p>
        </p:txBody>
      </p:sp>
      <p:pic>
        <p:nvPicPr>
          <p:cNvPr id="3074" name="Picture 2" descr="http://4.bp.blogspot.com/_WLc0jyBNnTY/S10CFoHSUcI/AAAAAAAACBQ/fedoMyOj18A/s400/Old+Glory..b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3533" y="152400"/>
            <a:ext cx="5370467" cy="650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903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 y="381000"/>
            <a:ext cx="4343398" cy="6477000"/>
          </a:xfrm>
        </p:spPr>
        <p:txBody>
          <a:bodyPr>
            <a:normAutofit fontScale="85000" lnSpcReduction="20000"/>
          </a:bodyPr>
          <a:lstStyle/>
          <a:p>
            <a:r>
              <a:rPr lang="en-US" b="1" dirty="0" smtClean="0"/>
              <a:t>Find </a:t>
            </a:r>
            <a:r>
              <a:rPr lang="en-US" b="1" dirty="0"/>
              <a:t>the light source.</a:t>
            </a:r>
            <a:r>
              <a:rPr lang="en-US" dirty="0"/>
              <a:t> </a:t>
            </a:r>
            <a:endParaRPr lang="en-US" dirty="0" smtClean="0"/>
          </a:p>
          <a:p>
            <a:pPr lvl="1"/>
            <a:r>
              <a:rPr lang="en-US" dirty="0" smtClean="0"/>
              <a:t>Every image has </a:t>
            </a:r>
            <a:r>
              <a:rPr lang="en-US" dirty="0"/>
              <a:t>a light source. </a:t>
            </a:r>
            <a:endParaRPr lang="en-US" dirty="0" smtClean="0"/>
          </a:p>
          <a:p>
            <a:pPr lvl="1"/>
            <a:r>
              <a:rPr lang="en-US" dirty="0" smtClean="0"/>
              <a:t>Where </a:t>
            </a:r>
            <a:r>
              <a:rPr lang="en-US" dirty="0"/>
              <a:t>the light comes from is going to make an impact. </a:t>
            </a:r>
            <a:endParaRPr lang="en-US" dirty="0" smtClean="0"/>
          </a:p>
          <a:p>
            <a:pPr lvl="2"/>
            <a:r>
              <a:rPr lang="en-US" dirty="0" smtClean="0"/>
              <a:t>Hard </a:t>
            </a:r>
            <a:r>
              <a:rPr lang="en-US" dirty="0"/>
              <a:t>light sources are often not very flattering because they do not contribute to creating shadows. (Think about a sunny day when the sun is directly overhead. Things appear washed out and do not have much variety in light and shadow.) </a:t>
            </a:r>
            <a:endParaRPr lang="en-US" dirty="0" smtClean="0"/>
          </a:p>
          <a:p>
            <a:pPr lvl="2"/>
            <a:r>
              <a:rPr lang="en-US" dirty="0" smtClean="0"/>
              <a:t>Side </a:t>
            </a:r>
            <a:r>
              <a:rPr lang="en-US" dirty="0"/>
              <a:t>lighting will create strong contrast, and will bring out the detail in your subject. </a:t>
            </a:r>
            <a:endParaRPr lang="en-US" dirty="0" smtClean="0"/>
          </a:p>
          <a:p>
            <a:pPr lvl="2"/>
            <a:r>
              <a:rPr lang="en-US" dirty="0" smtClean="0"/>
              <a:t>Back </a:t>
            </a:r>
            <a:r>
              <a:rPr lang="en-US" dirty="0"/>
              <a:t>lighting makes your subject dramatic and softer in appearance. </a:t>
            </a:r>
            <a:br>
              <a:rPr lang="en-US" dirty="0"/>
            </a:br>
            <a:endParaRPr lang="en-US" dirty="0"/>
          </a:p>
        </p:txBody>
      </p:sp>
      <p:pic>
        <p:nvPicPr>
          <p:cNvPr id="4" name="Picture 5" descr="LaTourMagLAC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399" y="2177"/>
            <a:ext cx="482890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4692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p:txBody>
      </p:sp>
      <p:pic>
        <p:nvPicPr>
          <p:cNvPr id="2049" name="Picture 1" descr="cross-hatching in pen and 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09" y="1790698"/>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hatching in pen and 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ontour-hatching in pen and 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657600"/>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cumbling in pen and in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5236" y="24244"/>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stippling in pen and in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8309" y="2286000"/>
            <a:ext cx="1600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5 techniques for creating value in pen and ink"/>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6400" y="3893127"/>
            <a:ext cx="3048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704109" y="47634"/>
            <a:ext cx="3248891" cy="2031325"/>
          </a:xfrm>
          <a:prstGeom prst="rect">
            <a:avLst/>
          </a:prstGeom>
        </p:spPr>
        <p:txBody>
          <a:bodyPr wrap="square">
            <a:spAutoFit/>
          </a:bodyPr>
          <a:lstStyle/>
          <a:p>
            <a:r>
              <a:rPr lang="en-US" b="1" dirty="0"/>
              <a:t>hatching</a:t>
            </a:r>
            <a:r>
              <a:rPr lang="en-US" dirty="0"/>
              <a:t> - a row of lines, all facing in the same direction. More dense and concentrated in the areas that appear darker.</a:t>
            </a:r>
          </a:p>
          <a:p>
            <a:r>
              <a:rPr lang="en-US" dirty="0"/>
              <a:t/>
            </a:r>
            <a:br>
              <a:rPr lang="en-US" dirty="0"/>
            </a:br>
            <a:r>
              <a:rPr lang="en-US" dirty="0"/>
              <a:t/>
            </a:r>
            <a:br>
              <a:rPr lang="en-US" dirty="0"/>
            </a:br>
            <a:endParaRPr lang="en-US" dirty="0"/>
          </a:p>
        </p:txBody>
      </p:sp>
      <p:sp>
        <p:nvSpPr>
          <p:cNvPr id="9" name="Rectangle 8"/>
          <p:cNvSpPr/>
          <p:nvPr/>
        </p:nvSpPr>
        <p:spPr>
          <a:xfrm>
            <a:off x="1666009" y="1913570"/>
            <a:ext cx="3169227" cy="1754326"/>
          </a:xfrm>
          <a:prstGeom prst="rect">
            <a:avLst/>
          </a:prstGeom>
        </p:spPr>
        <p:txBody>
          <a:bodyPr wrap="square">
            <a:spAutoFit/>
          </a:bodyPr>
          <a:lstStyle/>
          <a:p>
            <a:r>
              <a:rPr lang="en-US" b="1" dirty="0"/>
              <a:t>cross-hatching </a:t>
            </a:r>
            <a:r>
              <a:rPr lang="en-US" dirty="0"/>
              <a:t>- similar to hatching, except with the addition of </a:t>
            </a:r>
            <a:r>
              <a:rPr lang="en-US" dirty="0" err="1"/>
              <a:t>criss</a:t>
            </a:r>
            <a:r>
              <a:rPr lang="en-US" dirty="0"/>
              <a:t>-crossing lines.</a:t>
            </a:r>
          </a:p>
          <a:p>
            <a:r>
              <a:rPr lang="en-US" dirty="0"/>
              <a:t/>
            </a:r>
            <a:br>
              <a:rPr lang="en-US" dirty="0"/>
            </a:br>
            <a:r>
              <a:rPr lang="en-US" dirty="0"/>
              <a:t/>
            </a:r>
            <a:br>
              <a:rPr lang="en-US" dirty="0"/>
            </a:br>
            <a:endParaRPr lang="en-US" dirty="0"/>
          </a:p>
        </p:txBody>
      </p:sp>
      <p:sp>
        <p:nvSpPr>
          <p:cNvPr id="10" name="Rectangle 9"/>
          <p:cNvSpPr/>
          <p:nvPr/>
        </p:nvSpPr>
        <p:spPr>
          <a:xfrm>
            <a:off x="1634836" y="3667896"/>
            <a:ext cx="2708564" cy="2585323"/>
          </a:xfrm>
          <a:prstGeom prst="rect">
            <a:avLst/>
          </a:prstGeom>
        </p:spPr>
        <p:txBody>
          <a:bodyPr wrap="square">
            <a:spAutoFit/>
          </a:bodyPr>
          <a:lstStyle/>
          <a:p>
            <a:r>
              <a:rPr lang="en-US" b="1" dirty="0"/>
              <a:t>contour-hatching </a:t>
            </a:r>
            <a:r>
              <a:rPr lang="en-US" dirty="0"/>
              <a:t>- follows the contour, or curve or outline, of the object. In this case, the hatching is rounded to match the shape of the circle.</a:t>
            </a:r>
          </a:p>
          <a:p>
            <a:r>
              <a:rPr lang="en-US" dirty="0"/>
              <a:t/>
            </a:r>
            <a:br>
              <a:rPr lang="en-US" dirty="0"/>
            </a:br>
            <a:r>
              <a:rPr lang="en-US" dirty="0"/>
              <a:t/>
            </a:r>
            <a:br>
              <a:rPr lang="en-US" dirty="0"/>
            </a:br>
            <a:endParaRPr lang="en-US" dirty="0"/>
          </a:p>
        </p:txBody>
      </p:sp>
      <p:sp>
        <p:nvSpPr>
          <p:cNvPr id="11" name="Rectangle 10"/>
          <p:cNvSpPr/>
          <p:nvPr/>
        </p:nvSpPr>
        <p:spPr>
          <a:xfrm>
            <a:off x="6435436" y="24244"/>
            <a:ext cx="2708564" cy="1754326"/>
          </a:xfrm>
          <a:prstGeom prst="rect">
            <a:avLst/>
          </a:prstGeom>
        </p:spPr>
        <p:txBody>
          <a:bodyPr wrap="square">
            <a:spAutoFit/>
          </a:bodyPr>
          <a:lstStyle/>
          <a:p>
            <a:r>
              <a:rPr lang="en-US" b="1" dirty="0" err="1"/>
              <a:t>scumbling</a:t>
            </a:r>
            <a:r>
              <a:rPr lang="en-US" b="1" dirty="0"/>
              <a:t> </a:t>
            </a:r>
            <a:r>
              <a:rPr lang="en-US" dirty="0"/>
              <a:t>- tiny, squiggly circular lines - sort of like "controlled scribbling"</a:t>
            </a:r>
          </a:p>
          <a:p>
            <a:r>
              <a:rPr lang="en-US" dirty="0"/>
              <a:t/>
            </a:r>
            <a:br>
              <a:rPr lang="en-US" dirty="0"/>
            </a:br>
            <a:r>
              <a:rPr lang="en-US" dirty="0"/>
              <a:t/>
            </a:r>
            <a:br>
              <a:rPr lang="en-US" dirty="0"/>
            </a:br>
            <a:endParaRPr lang="en-US" dirty="0"/>
          </a:p>
        </p:txBody>
      </p:sp>
      <p:sp>
        <p:nvSpPr>
          <p:cNvPr id="12" name="Rectangle 11"/>
          <p:cNvSpPr/>
          <p:nvPr/>
        </p:nvSpPr>
        <p:spPr>
          <a:xfrm>
            <a:off x="6428509" y="2274838"/>
            <a:ext cx="2715491" cy="2308324"/>
          </a:xfrm>
          <a:prstGeom prst="rect">
            <a:avLst/>
          </a:prstGeom>
        </p:spPr>
        <p:txBody>
          <a:bodyPr wrap="square">
            <a:spAutoFit/>
          </a:bodyPr>
          <a:lstStyle/>
          <a:p>
            <a:r>
              <a:rPr lang="en-US" b="1" dirty="0"/>
              <a:t>stippling </a:t>
            </a:r>
            <a:r>
              <a:rPr lang="en-US" dirty="0"/>
              <a:t>- placing many, many dots on the paper to indicate shading. Probably the most time consuming of all the methods, but creates some neat effects.</a:t>
            </a:r>
            <a:br>
              <a:rPr lang="en-US" dirty="0"/>
            </a:br>
            <a:r>
              <a:rPr lang="en-US" dirty="0"/>
              <a:t/>
            </a:r>
            <a:br>
              <a:rPr lang="en-US" dirty="0"/>
            </a:br>
            <a:endParaRPr lang="en-US" dirty="0"/>
          </a:p>
        </p:txBody>
      </p:sp>
      <p:pic>
        <p:nvPicPr>
          <p:cNvPr id="14" name="Picture 4" descr="Drawing Workshop - Grayscal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26" y="5500742"/>
            <a:ext cx="5495926" cy="1052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301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 y="3886200"/>
            <a:ext cx="9126583" cy="2971800"/>
          </a:xfrm>
        </p:spPr>
        <p:txBody>
          <a:bodyPr>
            <a:normAutofit fontScale="62500" lnSpcReduction="20000"/>
          </a:bodyPr>
          <a:lstStyle/>
          <a:p>
            <a:r>
              <a:rPr lang="en-US" b="1" dirty="0" smtClean="0"/>
              <a:t>Find </a:t>
            </a:r>
            <a:r>
              <a:rPr lang="en-US" b="1" dirty="0"/>
              <a:t>the values.</a:t>
            </a:r>
            <a:r>
              <a:rPr lang="en-US" dirty="0"/>
              <a:t> </a:t>
            </a:r>
            <a:endParaRPr lang="en-US" dirty="0" smtClean="0"/>
          </a:p>
          <a:p>
            <a:pPr lvl="1"/>
            <a:r>
              <a:rPr lang="en-US" dirty="0" smtClean="0"/>
              <a:t>Now </a:t>
            </a:r>
            <a:r>
              <a:rPr lang="en-US" dirty="0"/>
              <a:t>that you know where your light source is, you can start to pick out the values. </a:t>
            </a:r>
            <a:endParaRPr lang="en-US" dirty="0" smtClean="0"/>
          </a:p>
          <a:p>
            <a:pPr lvl="1"/>
            <a:r>
              <a:rPr lang="en-US" dirty="0" smtClean="0"/>
              <a:t>You </a:t>
            </a:r>
            <a:r>
              <a:rPr lang="en-US" dirty="0"/>
              <a:t>will see bright, almost white areas, light values, middle </a:t>
            </a:r>
            <a:r>
              <a:rPr lang="en-US" dirty="0" smtClean="0"/>
              <a:t>grays</a:t>
            </a:r>
            <a:r>
              <a:rPr lang="en-US" dirty="0"/>
              <a:t>, and dark, almost black areas. </a:t>
            </a:r>
            <a:endParaRPr lang="en-US" dirty="0" smtClean="0"/>
          </a:p>
          <a:p>
            <a:pPr lvl="1"/>
            <a:r>
              <a:rPr lang="en-US" dirty="0" smtClean="0"/>
              <a:t>Generally</a:t>
            </a:r>
            <a:r>
              <a:rPr lang="en-US" dirty="0"/>
              <a:t>, the shadows created by objects on your subject and shadows cast by your subject will be the middle to dark values. </a:t>
            </a:r>
            <a:endParaRPr lang="en-US" dirty="0" smtClean="0"/>
          </a:p>
          <a:p>
            <a:pPr lvl="1"/>
            <a:r>
              <a:rPr lang="en-US" dirty="0" smtClean="0"/>
              <a:t>The </a:t>
            </a:r>
            <a:r>
              <a:rPr lang="en-US" dirty="0"/>
              <a:t>brighter values are highlights and the light to middle values are the areas in between. </a:t>
            </a:r>
            <a:endParaRPr lang="en-US" dirty="0" smtClean="0"/>
          </a:p>
          <a:p>
            <a:pPr lvl="1"/>
            <a:r>
              <a:rPr lang="en-US" dirty="0" smtClean="0"/>
              <a:t>Highlights </a:t>
            </a:r>
            <a:r>
              <a:rPr lang="en-US" dirty="0"/>
              <a:t>also occur when the light source is bouncing off of a reflective surface, like water, metal or eyeballs. </a:t>
            </a:r>
          </a:p>
        </p:txBody>
      </p:sp>
      <p:pic>
        <p:nvPicPr>
          <p:cNvPr id="1026" name="Picture 2" descr="http://4.bp.blogspot.com/_lg1XdNgmHPk/TIshYrpwATI/AAAAAAAAAgE/T3pXZ6zbC-k/s1600/exercise-egg-examp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9665"/>
            <a:ext cx="5486400" cy="3884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896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4191000"/>
            <a:ext cx="9144000" cy="2667000"/>
          </a:xfrm>
        </p:spPr>
        <p:txBody>
          <a:bodyPr>
            <a:normAutofit fontScale="62500" lnSpcReduction="20000"/>
          </a:bodyPr>
          <a:lstStyle/>
          <a:p>
            <a:r>
              <a:rPr lang="en-US" b="1" dirty="0" smtClean="0"/>
              <a:t>Find </a:t>
            </a:r>
            <a:r>
              <a:rPr lang="en-US" b="1" dirty="0"/>
              <a:t>the relationships between the values.</a:t>
            </a:r>
            <a:r>
              <a:rPr lang="en-US" dirty="0"/>
              <a:t> </a:t>
            </a:r>
            <a:endParaRPr lang="en-US" dirty="0" smtClean="0"/>
          </a:p>
          <a:p>
            <a:pPr lvl="1"/>
            <a:r>
              <a:rPr lang="en-US" dirty="0" smtClean="0"/>
              <a:t>Most </a:t>
            </a:r>
            <a:r>
              <a:rPr lang="en-US" dirty="0"/>
              <a:t>drawings – especially drawings that are going for a realistic look – do </a:t>
            </a:r>
            <a:r>
              <a:rPr lang="en-US" b="1" dirty="0"/>
              <a:t>not</a:t>
            </a:r>
            <a:r>
              <a:rPr lang="en-US" dirty="0"/>
              <a:t> have strong lines between the values. </a:t>
            </a:r>
            <a:endParaRPr lang="en-US" dirty="0" smtClean="0"/>
          </a:p>
          <a:p>
            <a:pPr lvl="1"/>
            <a:r>
              <a:rPr lang="en-US" dirty="0" smtClean="0"/>
              <a:t>You </a:t>
            </a:r>
            <a:r>
              <a:rPr lang="en-US" dirty="0"/>
              <a:t>may notice that when a hard line divides different values, the result appears forced. This is a good technique when you are developing contrast, but when your goal is creating a representational drawing those hard lines should be avoided. </a:t>
            </a:r>
            <a:endParaRPr lang="en-US" dirty="0" smtClean="0"/>
          </a:p>
          <a:p>
            <a:pPr lvl="1"/>
            <a:r>
              <a:rPr lang="en-US" dirty="0" smtClean="0"/>
              <a:t>The </a:t>
            </a:r>
            <a:r>
              <a:rPr lang="en-US" dirty="0"/>
              <a:t>relationships between values can be created with blending (also called tonal value) or drawing yet another value that lies between the two values sitting beside each other. </a:t>
            </a:r>
            <a:br>
              <a:rPr lang="en-US" dirty="0"/>
            </a:br>
            <a:endParaRPr lang="en-US" dirty="0"/>
          </a:p>
        </p:txBody>
      </p:sp>
      <p:pic>
        <p:nvPicPr>
          <p:cNvPr id="5122" name="Picture 2" descr="http://www.filmclass.net/images/form-basicshap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220"/>
            <a:ext cx="4695825" cy="3886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009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1802</TotalTime>
  <Words>1777</Words>
  <Application>Microsoft Office PowerPoint</Application>
  <PresentationFormat>On-screen Show (4:3)</PresentationFormat>
  <Paragraphs>102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Pencil Shading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Carolyn Treney</dc:creator>
  <cp:lastModifiedBy>Treney, Carolyn</cp:lastModifiedBy>
  <cp:revision>28</cp:revision>
  <dcterms:created xsi:type="dcterms:W3CDTF">2011-02-07T16:12:46Z</dcterms:created>
  <dcterms:modified xsi:type="dcterms:W3CDTF">2013-10-10T13:20:37Z</dcterms:modified>
</cp:coreProperties>
</file>