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9" r:id="rId2"/>
    <p:sldId id="281" r:id="rId3"/>
    <p:sldId id="266" r:id="rId4"/>
    <p:sldId id="267" r:id="rId5"/>
    <p:sldId id="268" r:id="rId6"/>
    <p:sldId id="269" r:id="rId7"/>
    <p:sldId id="270" r:id="rId8"/>
    <p:sldId id="280" r:id="rId9"/>
    <p:sldId id="282" r:id="rId10"/>
    <p:sldId id="283"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AF2F"/>
    <a:srgbClr val="7CBF33"/>
    <a:srgbClr val="A0D664"/>
    <a:srgbClr val="B0CD47"/>
    <a:srgbClr val="FFFFA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33" autoAdjust="0"/>
  </p:normalViewPr>
  <p:slideViewPr>
    <p:cSldViewPr>
      <p:cViewPr varScale="1">
        <p:scale>
          <a:sx n="66" d="100"/>
          <a:sy n="66" d="100"/>
        </p:scale>
        <p:origin x="-114"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5CFED35-CF37-4843-AEB1-4B44BEF7A1D0}" type="datetimeFigureOut">
              <a:rPr lang="en-US"/>
              <a:pPr>
                <a:defRPr/>
              </a:pPr>
              <a:t>2/19/2012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E5837FD-3629-440A-BCC1-77F0DDA3A2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Any fruit or 100% fruit juice counts as part of the fruit group.  Fruits may be fresh, canned, frozen or dried.  They may be whole, cut up or pureed.  </a:t>
            </a:r>
          </a:p>
          <a:p>
            <a:pPr eaLnBrk="1" hangingPunct="1">
              <a:spcBef>
                <a:spcPct val="0"/>
              </a:spcBef>
            </a:pPr>
            <a:endParaRPr lang="en-US" smtClean="0"/>
          </a:p>
          <a:p>
            <a:pPr eaLnBrk="1" hangingPunct="1">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B4B60A-94F3-4350-980C-F55E21341B4E}"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Any vegetable or 100% vegetable juice counts as a member of the vegetable group.  Vegetables may be raw or cooked, fresh, frozen, canned or dried/dehydrated.  They may be whole, cut up or mashed.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Vegetables are organized into five sub-groups based on their nutrient content:</a:t>
            </a:r>
          </a:p>
          <a:p>
            <a:pPr marL="228600" indent="-228600" eaLnBrk="1" fontAlgn="auto" hangingPunct="1">
              <a:spcBef>
                <a:spcPts val="0"/>
              </a:spcBef>
              <a:spcAft>
                <a:spcPts val="0"/>
              </a:spcAft>
              <a:buFontTx/>
              <a:buAutoNum type="arabicPeriod"/>
              <a:defRPr/>
            </a:pPr>
            <a:r>
              <a:rPr lang="en-US" dirty="0" smtClean="0"/>
              <a:t>Dark Green Vegetables:  broccoli, dark green leafy lettuce, spinach</a:t>
            </a:r>
          </a:p>
          <a:p>
            <a:pPr marL="228600" indent="-228600" eaLnBrk="1" fontAlgn="auto" hangingPunct="1">
              <a:spcBef>
                <a:spcPts val="0"/>
              </a:spcBef>
              <a:spcAft>
                <a:spcPts val="0"/>
              </a:spcAft>
              <a:buFontTx/>
              <a:buAutoNum type="arabicPeriod"/>
              <a:defRPr/>
            </a:pPr>
            <a:r>
              <a:rPr lang="en-US" dirty="0" smtClean="0"/>
              <a:t>Red and Orange Vegetables:  squash, carrots, pumpkin, tomatoes, red peppers, sweet potatoes</a:t>
            </a:r>
          </a:p>
          <a:p>
            <a:pPr marL="228600" indent="-228600" eaLnBrk="1" fontAlgn="auto" hangingPunct="1">
              <a:spcBef>
                <a:spcPts val="0"/>
              </a:spcBef>
              <a:spcAft>
                <a:spcPts val="0"/>
              </a:spcAft>
              <a:buFontTx/>
              <a:buAutoNum type="arabicPeriod"/>
              <a:defRPr/>
            </a:pPr>
            <a:r>
              <a:rPr lang="en-US" dirty="0" smtClean="0"/>
              <a:t>Beans and Peas:  black beans, pinto beans, kidney beans, soy beans, lentil beans, split peas </a:t>
            </a:r>
          </a:p>
          <a:p>
            <a:pPr marL="228600" indent="-228600" eaLnBrk="1" fontAlgn="auto" hangingPunct="1">
              <a:spcBef>
                <a:spcPts val="0"/>
              </a:spcBef>
              <a:spcAft>
                <a:spcPts val="0"/>
              </a:spcAft>
              <a:buFontTx/>
              <a:buAutoNum type="arabicPeriod"/>
              <a:defRPr/>
            </a:pPr>
            <a:r>
              <a:rPr lang="en-US" dirty="0" smtClean="0"/>
              <a:t>Starchy Vegetables:  corn, green peas, lima beans, potatoes</a:t>
            </a:r>
          </a:p>
          <a:p>
            <a:pPr marL="228600" indent="-228600" eaLnBrk="1" fontAlgn="auto" hangingPunct="1">
              <a:spcBef>
                <a:spcPts val="0"/>
              </a:spcBef>
              <a:spcAft>
                <a:spcPts val="0"/>
              </a:spcAft>
              <a:buFontTx/>
              <a:buAutoNum type="arabicPeriod"/>
              <a:defRPr/>
            </a:pPr>
            <a:r>
              <a:rPr lang="en-US" dirty="0" smtClean="0"/>
              <a:t>Other Vegetables:  artichokes, asparagus, avocados, beets, Brussels sprouts, cabbage, cauliflower, celery, cucumbers, eggplant, green beans, peppers, iceberg lettuce, mushrooms, onions, zucchini  </a:t>
            </a:r>
          </a:p>
          <a:p>
            <a:pPr marL="228600" indent="-228600" eaLnBrk="1" fontAlgn="auto" hangingPunct="1">
              <a:spcBef>
                <a:spcPts val="0"/>
              </a:spcBef>
              <a:spcAft>
                <a:spcPts val="0"/>
              </a:spcAft>
              <a:buFontTx/>
              <a:buAutoNum type="arabicPeriod"/>
              <a:defRPr/>
            </a:pPr>
            <a:endParaRPr lang="en-US" dirty="0" smtClean="0"/>
          </a:p>
          <a:p>
            <a:pPr marL="228600" indent="-228600" eaLnBrk="1" fontAlgn="auto" hangingPunct="1">
              <a:spcBef>
                <a:spcPts val="0"/>
              </a:spcBef>
              <a:spcAft>
                <a:spcPts val="0"/>
              </a:spcAft>
              <a:defRPr/>
            </a:pPr>
            <a:r>
              <a:rPr lang="en-US" dirty="0"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B0FD3F-E7F5-43A3-8BA3-78E0A0C3FD6A}"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All foods made from meat, poultry, seafood, beans and peas, eggs, processed soy products, nuts and seeds are considered part of the protein food group.  Beans and peas are also part of the vegetable group.  </a:t>
            </a:r>
          </a:p>
          <a:p>
            <a:pPr eaLnBrk="1" hangingPunct="1">
              <a:spcBef>
                <a:spcPct val="0"/>
              </a:spcBef>
            </a:pPr>
            <a:endParaRPr lang="en-US" smtClean="0"/>
          </a:p>
          <a:p>
            <a:pPr eaLnBrk="1" hangingPunct="1">
              <a:spcBef>
                <a:spcPct val="0"/>
              </a:spcBef>
            </a:pPr>
            <a:r>
              <a:rPr lang="en-US" smtClean="0"/>
              <a:t>Select a variety of protein foods to improve nutrient intake and health benefits, including at least 8 oz. of cooked seafood per week.  </a:t>
            </a:r>
          </a:p>
          <a:p>
            <a:pPr eaLnBrk="1" hangingPunct="1">
              <a:spcBef>
                <a:spcPct val="0"/>
              </a:spcBef>
            </a:pPr>
            <a:endParaRPr lang="en-US" smtClean="0"/>
          </a:p>
          <a:p>
            <a:pPr eaLnBrk="1" hangingPunct="1">
              <a:spcBef>
                <a:spcPct val="0"/>
              </a:spcBef>
            </a:pPr>
            <a:r>
              <a:rPr lang="en-US" smtClean="0"/>
              <a:t>Examples:</a:t>
            </a:r>
          </a:p>
          <a:p>
            <a:pPr eaLnBrk="1" hangingPunct="1">
              <a:spcBef>
                <a:spcPct val="0"/>
              </a:spcBef>
            </a:pPr>
            <a:r>
              <a:rPr lang="en-US" smtClean="0"/>
              <a:t>Meats:  lean cuts of beef, ham, pork or veal</a:t>
            </a:r>
          </a:p>
          <a:p>
            <a:pPr eaLnBrk="1" hangingPunct="1">
              <a:spcBef>
                <a:spcPct val="0"/>
              </a:spcBef>
            </a:pPr>
            <a:r>
              <a:rPr lang="en-US" smtClean="0"/>
              <a:t>Eggs</a:t>
            </a:r>
          </a:p>
          <a:p>
            <a:pPr eaLnBrk="1" hangingPunct="1">
              <a:spcBef>
                <a:spcPct val="0"/>
              </a:spcBef>
            </a:pPr>
            <a:r>
              <a:rPr lang="en-US" smtClean="0"/>
              <a:t>Beans and Peas  </a:t>
            </a:r>
          </a:p>
          <a:p>
            <a:pPr eaLnBrk="1" hangingPunct="1">
              <a:spcBef>
                <a:spcPct val="0"/>
              </a:spcBef>
            </a:pPr>
            <a:r>
              <a:rPr lang="en-US" smtClean="0"/>
              <a:t>Processed Soy Products:  tofu, veggie burgers, TVP (Textured Vegetable Protein)</a:t>
            </a:r>
          </a:p>
          <a:p>
            <a:pPr eaLnBrk="1" hangingPunct="1">
              <a:spcBef>
                <a:spcPct val="0"/>
              </a:spcBef>
            </a:pPr>
            <a:r>
              <a:rPr lang="en-US" smtClean="0"/>
              <a:t>Poultry:  chicken, duck, goose, turkey</a:t>
            </a:r>
          </a:p>
          <a:p>
            <a:pPr eaLnBrk="1" hangingPunct="1">
              <a:spcBef>
                <a:spcPct val="0"/>
              </a:spcBef>
            </a:pPr>
            <a:r>
              <a:rPr lang="en-US" smtClean="0"/>
              <a:t>Nuts and Seeds:  almonds, cashews, peanuts, sesame seeds, walnuts</a:t>
            </a:r>
          </a:p>
          <a:p>
            <a:pPr eaLnBrk="1" hangingPunct="1">
              <a:spcBef>
                <a:spcPct val="0"/>
              </a:spcBef>
            </a:pPr>
            <a:r>
              <a:rPr lang="en-US" smtClean="0"/>
              <a:t>Seafood:  catfish, cod, flounder, halibut, salmon, tuna, trout</a:t>
            </a:r>
          </a:p>
          <a:p>
            <a:pPr eaLnBrk="1" hangingPunct="1">
              <a:spcBef>
                <a:spcPct val="0"/>
              </a:spcBef>
            </a:pPr>
            <a:r>
              <a:rPr lang="en-US" smtClean="0"/>
              <a:t>Shellfish and Canned Fish:  clams, crabs, lobsters, shrimp, calamari, anchovies, sardines</a:t>
            </a:r>
          </a:p>
          <a:p>
            <a:pPr eaLnBrk="1" hangingPunct="1">
              <a:spcBef>
                <a:spcPct val="0"/>
              </a:spcBef>
            </a:pPr>
            <a:endParaRPr lang="en-US" smtClean="0"/>
          </a:p>
          <a:p>
            <a:pPr eaLnBrk="1" hangingPunct="1">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eaLnBrk="1" hangingPunct="1">
              <a:spcBef>
                <a:spcPct val="0"/>
              </a:spcBef>
            </a:pPr>
            <a:endParaRPr lang="en-US" smtClean="0"/>
          </a:p>
          <a:p>
            <a:pPr eaLnBrk="1" hangingPunct="1">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B2143C-84E0-4454-B3A7-AB989DB0FECB}"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Grains are divided into two subgroups:</a:t>
            </a:r>
          </a:p>
          <a:p>
            <a:pPr eaLnBrk="1" hangingPunct="1">
              <a:spcBef>
                <a:spcPct val="0"/>
              </a:spcBef>
            </a:pPr>
            <a:endParaRPr lang="en-US" smtClean="0"/>
          </a:p>
          <a:p>
            <a:pPr eaLnBrk="1" hangingPunct="1">
              <a:spcBef>
                <a:spcPct val="0"/>
              </a:spcBef>
            </a:pPr>
            <a:r>
              <a:rPr lang="en-US" u="sng" smtClean="0"/>
              <a:t>Whole Grains</a:t>
            </a:r>
            <a:r>
              <a:rPr lang="en-US" smtClean="0"/>
              <a:t>:  contain the entire grain kernel (bran, germ and endosperm)</a:t>
            </a:r>
          </a:p>
          <a:p>
            <a:pPr eaLnBrk="1" hangingPunct="1">
              <a:spcBef>
                <a:spcPct val="0"/>
              </a:spcBef>
            </a:pPr>
            <a:r>
              <a:rPr lang="en-US" smtClean="0"/>
              <a:t>Examples:  whole wheat flour, cracked wheat, oatmeal, brown rice</a:t>
            </a:r>
          </a:p>
          <a:p>
            <a:pPr eaLnBrk="1" hangingPunct="1">
              <a:spcBef>
                <a:spcPct val="0"/>
              </a:spcBef>
            </a:pPr>
            <a:endParaRPr lang="en-US" smtClean="0"/>
          </a:p>
          <a:p>
            <a:pPr eaLnBrk="1" hangingPunct="1">
              <a:spcBef>
                <a:spcPct val="0"/>
              </a:spcBef>
            </a:pPr>
            <a:r>
              <a:rPr lang="en-US" u="sng" smtClean="0"/>
              <a:t>Refined Grains</a:t>
            </a:r>
            <a:r>
              <a:rPr lang="en-US" smtClean="0"/>
              <a:t>:  have been milled (a process that removes the bran and germ).  This is done to give grains a finer texture and improve their shelf life, but it also removes dietary fiber, iron and many B-Vitamins.</a:t>
            </a:r>
          </a:p>
          <a:p>
            <a:pPr eaLnBrk="1" hangingPunct="1">
              <a:spcBef>
                <a:spcPct val="0"/>
              </a:spcBef>
            </a:pPr>
            <a:r>
              <a:rPr lang="en-US" smtClean="0"/>
              <a:t>Examples:  white flour, white rice, spaghetti, pretzels, crackers, breakfast cereals</a:t>
            </a:r>
          </a:p>
          <a:p>
            <a:pPr eaLnBrk="1" hangingPunct="1">
              <a:spcBef>
                <a:spcPct val="0"/>
              </a:spcBef>
            </a:pPr>
            <a:r>
              <a:rPr lang="en-US" smtClean="0"/>
              <a:t>*Note:  Most refined grains are enriched.  This means certain B-Vitamins and Iron are added back in after processing.  </a:t>
            </a:r>
          </a:p>
          <a:p>
            <a:pPr eaLnBrk="1" hangingPunct="1">
              <a:spcBef>
                <a:spcPct val="0"/>
              </a:spcBef>
            </a:pPr>
            <a:endParaRPr lang="en-US" smtClean="0"/>
          </a:p>
          <a:p>
            <a:pPr eaLnBrk="1" hangingPunct="1">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9AA8FC-993F-4DDF-B135-926F692573AF}"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All fluid milk products and many foods made from milk are considered part of this group.</a:t>
            </a:r>
          </a:p>
          <a:p>
            <a:pPr eaLnBrk="1" hangingPunct="1">
              <a:spcBef>
                <a:spcPct val="0"/>
              </a:spcBef>
            </a:pPr>
            <a:endParaRPr lang="en-US" smtClean="0"/>
          </a:p>
          <a:p>
            <a:pPr eaLnBrk="1" hangingPunct="1">
              <a:spcBef>
                <a:spcPct val="0"/>
              </a:spcBef>
            </a:pPr>
            <a:r>
              <a:rPr lang="en-US" smtClean="0"/>
              <a:t>Foods made from milk that retain their calcium content are part of this group.</a:t>
            </a:r>
          </a:p>
          <a:p>
            <a:pPr eaLnBrk="1" hangingPunct="1">
              <a:spcBef>
                <a:spcPct val="0"/>
              </a:spcBef>
            </a:pPr>
            <a:r>
              <a:rPr lang="en-US" smtClean="0"/>
              <a:t>Examples:  milk, flavored milks, yogurt, milk based desserts, cheese</a:t>
            </a:r>
          </a:p>
          <a:p>
            <a:pPr eaLnBrk="1" hangingPunct="1">
              <a:spcBef>
                <a:spcPct val="0"/>
              </a:spcBef>
            </a:pPr>
            <a:endParaRPr lang="en-US" smtClean="0"/>
          </a:p>
          <a:p>
            <a:pPr eaLnBrk="1" hangingPunct="1">
              <a:spcBef>
                <a:spcPct val="0"/>
              </a:spcBef>
            </a:pPr>
            <a:r>
              <a:rPr lang="en-US" smtClean="0"/>
              <a:t>Foods made from milk that have little or no calcium such as cream cheese, cream and butter, are not considered part of this group.  </a:t>
            </a:r>
          </a:p>
          <a:p>
            <a:pPr eaLnBrk="1" hangingPunct="1">
              <a:spcBef>
                <a:spcPct val="0"/>
              </a:spcBef>
            </a:pPr>
            <a:endParaRPr lang="en-US" smtClean="0"/>
          </a:p>
          <a:p>
            <a:pPr eaLnBrk="1" hangingPunct="1">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eaLnBrk="1" hangingPunct="1">
              <a:spcBef>
                <a:spcPct val="0"/>
              </a:spcBef>
            </a:pPr>
            <a:endParaRPr lang="en-US" smtClean="0"/>
          </a:p>
          <a:p>
            <a:pPr eaLnBrk="1" hangingPunct="1">
              <a:spcBef>
                <a:spcPct val="0"/>
              </a:spcBef>
            </a:pPr>
            <a:endParaRPr lang="en-US"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3CE7A7-17CE-487B-B9F6-667EA29BCD29}"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D7B375-206F-4854-B914-ADCA671F27E9}" type="datetimeFigureOut">
              <a:rPr lang="en-US"/>
              <a:pPr>
                <a:defRPr/>
              </a:pPr>
              <a:t>2/19/2012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C62D1F-0A46-431B-8187-64A4E78A6D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7DCBFA-2611-40AA-9169-AE78441C8E1A}" type="datetimeFigureOut">
              <a:rPr lang="en-US"/>
              <a:pPr>
                <a:defRPr/>
              </a:pPr>
              <a:t>2/19/2012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2781B8-4DF7-4EC2-AF25-C141D0C544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AA9987-EB45-45CA-B44D-3823F1D472EF}" type="datetimeFigureOut">
              <a:rPr lang="en-US"/>
              <a:pPr>
                <a:defRPr/>
              </a:pPr>
              <a:t>2/19/2012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221DE7-7EAF-4AAE-BA97-0FD703914F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AE3795-C79F-4FE9-8E9E-839E6264CD3A}" type="datetimeFigureOut">
              <a:rPr lang="en-US"/>
              <a:pPr>
                <a:defRPr/>
              </a:pPr>
              <a:t>2/19/2012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171B81-1AA1-45CA-9A1B-0B584B0302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6DF220-A78B-4EE1-81F0-2AC49B74E55E}" type="datetimeFigureOut">
              <a:rPr lang="en-US"/>
              <a:pPr>
                <a:defRPr/>
              </a:pPr>
              <a:t>2/19/2012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BAA076-326B-4A23-9929-4788EAE308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6FD54ED-2A76-47CA-95FD-33FFE8E8BA66}" type="datetimeFigureOut">
              <a:rPr lang="en-US"/>
              <a:pPr>
                <a:defRPr/>
              </a:pPr>
              <a:t>2/19/2012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F0030C-E6B3-440C-AD9A-30B33757F49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6247637-D8FF-40A5-B15A-7AAA575C5C38}" type="datetimeFigureOut">
              <a:rPr lang="en-US"/>
              <a:pPr>
                <a:defRPr/>
              </a:pPr>
              <a:t>2/19/2012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74473A-C9FE-4A67-96D7-5D6005D445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992269-6D1D-47E7-8B6F-F2CAB3939FA0}" type="datetimeFigureOut">
              <a:rPr lang="en-US"/>
              <a:pPr>
                <a:defRPr/>
              </a:pPr>
              <a:t>2/19/2012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3A1D3E3-50E1-4C6B-B5EF-F4733470A6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F905CC-0A8E-451C-97EC-9DC00117FA14}" type="datetimeFigureOut">
              <a:rPr lang="en-US"/>
              <a:pPr>
                <a:defRPr/>
              </a:pPr>
              <a:t>2/19/2012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B1B9807-D246-46B8-8F37-A074D58E623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F56588-1111-4898-8D61-B995CA737C3B}" type="datetimeFigureOut">
              <a:rPr lang="en-US"/>
              <a:pPr>
                <a:defRPr/>
              </a:pPr>
              <a:t>2/19/2012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3ACDB9-A060-478B-BCA2-78B7B20D9A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A40A04-AADE-4C1A-9167-7DB5A5AB8CE9}" type="datetimeFigureOut">
              <a:rPr lang="en-US"/>
              <a:pPr>
                <a:defRPr/>
              </a:pPr>
              <a:t>2/19/2012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860BA0-EDEB-48B5-A194-C7411033F37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4AF2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BAD8CD-3FF9-4324-BF03-20CEC6D9226D}" type="datetimeFigureOut">
              <a:rPr lang="en-US"/>
              <a:pPr>
                <a:defRPr/>
              </a:pPr>
              <a:t>2/19/2012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D79D527-6434-4ADF-BF5C-D6086720C2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bsnews.com/video/watch/?id=7368214n" TargetMode="External"/><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youtube.com/watch?v=87xBZisdod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youtube.com/watch?v=NjwuzOCuM24&amp;feature=relate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0CD4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338" name="Group 6"/>
          <p:cNvGrpSpPr>
            <a:grpSpLocks/>
          </p:cNvGrpSpPr>
          <p:nvPr/>
        </p:nvGrpSpPr>
        <p:grpSpPr bwMode="auto">
          <a:xfrm>
            <a:off x="2019300" y="2170113"/>
            <a:ext cx="5105400" cy="4559300"/>
            <a:chOff x="2514600" y="2133600"/>
            <a:chExt cx="5334000" cy="4724400"/>
          </a:xfrm>
        </p:grpSpPr>
        <p:sp>
          <p:nvSpPr>
            <p:cNvPr id="6" name="Rectangle 5"/>
            <p:cNvSpPr/>
            <p:nvPr/>
          </p:nvSpPr>
          <p:spPr>
            <a:xfrm>
              <a:off x="2514600" y="2133600"/>
              <a:ext cx="5334000" cy="472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3" name="Picture 4"/>
            <p:cNvPicPr>
              <a:picLocks noChangeAspect="1" noChangeArrowheads="1"/>
            </p:cNvPicPr>
            <p:nvPr/>
          </p:nvPicPr>
          <p:blipFill>
            <a:blip r:embed="rId2"/>
            <a:srcRect l="10300" t="28590" r="11417" b="17406"/>
            <a:stretch>
              <a:fillRect/>
            </a:stretch>
          </p:blipFill>
          <p:spPr bwMode="auto">
            <a:xfrm>
              <a:off x="2781300" y="2348508"/>
              <a:ext cx="4800600" cy="4294585"/>
            </a:xfrm>
            <a:prstGeom prst="rect">
              <a:avLst/>
            </a:prstGeom>
            <a:noFill/>
            <a:ln w="9525">
              <a:noFill/>
              <a:miter lim="800000"/>
              <a:headEnd/>
              <a:tailEnd/>
            </a:ln>
          </p:spPr>
        </p:pic>
      </p:grpSp>
      <p:sp>
        <p:nvSpPr>
          <p:cNvPr id="7" name="Rectangle 6"/>
          <p:cNvSpPr/>
          <p:nvPr/>
        </p:nvSpPr>
        <p:spPr>
          <a:xfrm>
            <a:off x="495300" y="152400"/>
            <a:ext cx="8153400"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0" name="Title 1"/>
          <p:cNvSpPr>
            <a:spLocks noGrp="1"/>
          </p:cNvSpPr>
          <p:nvPr>
            <p:ph type="ctrTitle"/>
          </p:nvPr>
        </p:nvSpPr>
        <p:spPr>
          <a:xfrm>
            <a:off x="685800" y="152400"/>
            <a:ext cx="7772400" cy="925513"/>
          </a:xfrm>
        </p:spPr>
        <p:txBody>
          <a:bodyPr/>
          <a:lstStyle/>
          <a:p>
            <a:pPr eaLnBrk="1" hangingPunct="1"/>
            <a:r>
              <a:rPr lang="en-US" smtClean="0">
                <a:latin typeface="Aharoni"/>
                <a:ea typeface="Aharoni"/>
                <a:cs typeface="Aharoni"/>
              </a:rPr>
              <a:t>MyPlate</a:t>
            </a:r>
          </a:p>
        </p:txBody>
      </p:sp>
      <p:sp>
        <p:nvSpPr>
          <p:cNvPr id="14341" name="Subtitle 2"/>
          <p:cNvSpPr>
            <a:spLocks noGrp="1"/>
          </p:cNvSpPr>
          <p:nvPr>
            <p:ph type="subTitle" idx="1"/>
          </p:nvPr>
        </p:nvSpPr>
        <p:spPr>
          <a:xfrm>
            <a:off x="457200" y="1066800"/>
            <a:ext cx="9067800" cy="1752600"/>
          </a:xfrm>
        </p:spPr>
        <p:txBody>
          <a:bodyPr/>
          <a:lstStyle/>
          <a:p>
            <a:pPr marL="514350" indent="-514350" algn="l" eaLnBrk="1" hangingPunct="1">
              <a:buFontTx/>
              <a:buChar char="-"/>
            </a:pPr>
            <a:r>
              <a:rPr lang="en-US" sz="3000" b="1" smtClean="0">
                <a:solidFill>
                  <a:schemeClr val="tx1"/>
                </a:solidFill>
              </a:rPr>
              <a:t>MyPlate was released in June 2011 to replace</a:t>
            </a:r>
          </a:p>
          <a:p>
            <a:pPr marL="514350" indent="-514350" algn="l" eaLnBrk="1" hangingPunct="1">
              <a:buFontTx/>
              <a:buChar char="-"/>
            </a:pPr>
            <a:r>
              <a:rPr lang="en-US" sz="3000" b="1" smtClean="0">
                <a:solidFill>
                  <a:schemeClr val="tx1"/>
                </a:solidFill>
              </a:rPr>
              <a:t>The food pyramid.</a:t>
            </a:r>
          </a:p>
          <a:p>
            <a:pPr marL="514350" indent="-514350" algn="l" eaLnBrk="1" hangingPunct="1">
              <a:buFontTx/>
              <a:buChar char="-"/>
            </a:pPr>
            <a:r>
              <a:rPr lang="en-US" sz="3000" b="1" smtClean="0">
                <a:solidFill>
                  <a:schemeClr val="tx1"/>
                </a:solidFill>
              </a:rPr>
              <a:t>Recommendations are for 2 years of age and older. </a:t>
            </a:r>
          </a:p>
          <a:p>
            <a:pPr marL="514350" indent="-514350" algn="l" eaLnBrk="1" hangingPunct="1">
              <a:buFontTx/>
              <a:buChar char="-"/>
            </a:pPr>
            <a:endParaRPr lang="en-US" sz="3000" b="1" smtClean="0">
              <a:solidFill>
                <a:schemeClr val="tx1"/>
              </a:solidFill>
            </a:endParaRPr>
          </a:p>
          <a:p>
            <a:pPr marL="514350" indent="-514350" algn="l" eaLnBrk="1" hangingPunct="1">
              <a:buFontTx/>
              <a:buChar char="-"/>
            </a:pPr>
            <a:endParaRPr lang="en-US" sz="3000" b="1" smtClean="0">
              <a:solidFill>
                <a:schemeClr val="tx1"/>
              </a:solidFill>
            </a:endParaRPr>
          </a:p>
          <a:p>
            <a:pPr marL="514350" indent="-514350" algn="l" eaLnBrk="1" hangingPunct="1">
              <a:buFontTx/>
              <a:buChar char="-"/>
            </a:pPr>
            <a:endParaRPr lang="en-US" sz="3000" b="1" smtClean="0">
              <a:solidFill>
                <a:schemeClr val="tx1"/>
              </a:solidFill>
            </a:endParaRPr>
          </a:p>
          <a:p>
            <a:pPr marL="514350" indent="-514350" algn="l" eaLnBrk="1" hangingPunct="1">
              <a:buFontTx/>
              <a:buChar char="-"/>
            </a:pPr>
            <a:endParaRPr lang="en-US" sz="3000" b="1" smtClean="0">
              <a:solidFill>
                <a:schemeClr val="tx1"/>
              </a:solidFill>
            </a:endParaRPr>
          </a:p>
          <a:p>
            <a:pPr marL="514350" indent="-514350" algn="l" eaLnBrk="1" hangingPunct="1">
              <a:buFontTx/>
              <a:buChar char="-"/>
            </a:pPr>
            <a:endParaRPr lang="en-US" sz="3000" b="1" smtClean="0">
              <a:solidFill>
                <a:schemeClr val="tx1"/>
              </a:solidFill>
            </a:endParaRPr>
          </a:p>
          <a:p>
            <a:pPr marL="514350" indent="-514350" algn="l" eaLnBrk="1" hangingPunct="1">
              <a:buFontTx/>
              <a:buChar char="-"/>
            </a:pPr>
            <a:endParaRPr lang="en-US" sz="3000" b="1" smtClean="0">
              <a:solidFill>
                <a:schemeClr val="tx1"/>
              </a:solidFill>
            </a:endParaRPr>
          </a:p>
          <a:p>
            <a:pPr marL="514350" indent="-514350" algn="l" eaLnBrk="1" hangingPunct="1">
              <a:buFontTx/>
              <a:buNone/>
            </a:pPr>
            <a:r>
              <a:rPr lang="en-US" b="1" smtClean="0">
                <a:solidFill>
                  <a:schemeClr val="tx1"/>
                </a:solidFill>
                <a:hlinkClick r:id="rId3"/>
              </a:rPr>
              <a:t>ORIGIN</a:t>
            </a:r>
            <a:r>
              <a:rPr lang="en-US" b="1" smtClean="0">
                <a:solidFill>
                  <a:schemeClr val="tx1"/>
                </a:solidFill>
              </a:rPr>
              <a:t> </a:t>
            </a:r>
            <a:endParaRPr lang="en-US" sz="3000" b="1" smtClean="0">
              <a:solidFill>
                <a:schemeClr val="tx1"/>
              </a:solidFill>
            </a:endParaRPr>
          </a:p>
          <a:p>
            <a:pPr marL="514350" indent="-514350" algn="l" eaLnBrk="1" hangingPunct="1">
              <a:buFontTx/>
              <a:buChar char="-"/>
            </a:pPr>
            <a:r>
              <a:rPr lang="en-US" sz="3000" b="1" smtClean="0">
                <a:solidFill>
                  <a:schemeClr val="tx1"/>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US" smtClean="0"/>
              <a:t>DAILY FOOD MAP</a:t>
            </a:r>
          </a:p>
        </p:txBody>
      </p:sp>
      <p:sp>
        <p:nvSpPr>
          <p:cNvPr id="28675" name="Rectangle 3"/>
          <p:cNvSpPr>
            <a:spLocks noGrp="1"/>
          </p:cNvSpPr>
          <p:nvPr>
            <p:ph type="body" idx="1"/>
          </p:nvPr>
        </p:nvSpPr>
        <p:spPr/>
        <p:txBody>
          <a:bodyPr/>
          <a:lstStyle/>
          <a:p>
            <a:endParaRPr lang="en-US" smtClean="0"/>
          </a:p>
        </p:txBody>
      </p:sp>
      <p:pic>
        <p:nvPicPr>
          <p:cNvPr id="28677" name="Picture 5" descr="ANd9GcRnUhD01vkCTL5cBqvdZw3bZOGKwhS-A_My7ie9auOWIWUKOUBj"/>
          <p:cNvPicPr>
            <a:picLocks noChangeAspect="1" noChangeArrowheads="1"/>
          </p:cNvPicPr>
          <p:nvPr/>
        </p:nvPicPr>
        <p:blipFill>
          <a:blip r:embed="rId2"/>
          <a:srcRect/>
          <a:stretch>
            <a:fillRect/>
          </a:stretch>
        </p:blipFill>
        <p:spPr bwMode="auto">
          <a:xfrm>
            <a:off x="1905000" y="1371600"/>
            <a:ext cx="5715000" cy="493553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en-US" sz="4800" b="1" u="sng" smtClean="0"/>
              <a:t>MYPLATE</a:t>
            </a:r>
          </a:p>
        </p:txBody>
      </p:sp>
      <p:sp>
        <p:nvSpPr>
          <p:cNvPr id="26627" name="Rectangle 3"/>
          <p:cNvSpPr>
            <a:spLocks noGrp="1"/>
          </p:cNvSpPr>
          <p:nvPr>
            <p:ph type="body" idx="1"/>
          </p:nvPr>
        </p:nvSpPr>
        <p:spPr>
          <a:xfrm>
            <a:off x="457200" y="1295400"/>
            <a:ext cx="8229600" cy="4830763"/>
          </a:xfrm>
        </p:spPr>
        <p:txBody>
          <a:bodyPr/>
          <a:lstStyle/>
          <a:p>
            <a:pPr>
              <a:lnSpc>
                <a:spcPct val="90000"/>
              </a:lnSpc>
            </a:pPr>
            <a:r>
              <a:rPr lang="en-US" smtClean="0"/>
              <a:t>OBJECTIVE: TO LIST THE REQUIREMENTS AND SERVING SUGGESTION OF THE USDA USING THE MYPLATE FORMAT.</a:t>
            </a:r>
          </a:p>
          <a:p>
            <a:pPr>
              <a:lnSpc>
                <a:spcPct val="90000"/>
              </a:lnSpc>
            </a:pPr>
            <a:r>
              <a:rPr lang="en-US" u="sng" smtClean="0"/>
              <a:t>WARM-UP</a:t>
            </a:r>
          </a:p>
          <a:p>
            <a:pPr>
              <a:lnSpc>
                <a:spcPct val="90000"/>
              </a:lnSpc>
              <a:buFont typeface="Arial" charset="0"/>
              <a:buNone/>
            </a:pPr>
            <a:r>
              <a:rPr lang="en-US" smtClean="0"/>
              <a:t>	MAKE A LIST OF FOOD GROUPS FOR OUR DIET</a:t>
            </a:r>
          </a:p>
          <a:p>
            <a:pPr>
              <a:lnSpc>
                <a:spcPct val="90000"/>
              </a:lnSpc>
              <a:buFont typeface="Arial" charset="0"/>
              <a:buNone/>
            </a:pPr>
            <a:r>
              <a:rPr lang="en-US" smtClean="0"/>
              <a:t>	WRITE DOWN WHAT YOU ATE FOR LUNCH OR DINNER. DO YOU THINK YOU HAVE SATISFIED THE DIETARY REQUIREMENTS?  </a:t>
            </a:r>
          </a:p>
          <a:p>
            <a:pPr>
              <a:lnSpc>
                <a:spcPct val="90000"/>
              </a:lnSpc>
              <a:buFont typeface="Arial" charset="0"/>
              <a:buNone/>
            </a:pPr>
            <a:r>
              <a:rPr lang="en-US" smtClean="0"/>
              <a:t>     LET’S FIND OUT!</a:t>
            </a:r>
          </a:p>
          <a:p>
            <a:pPr>
              <a:lnSpc>
                <a:spcPct val="90000"/>
              </a:lnSpc>
              <a:buFont typeface="Arial" charset="0"/>
              <a:buNone/>
            </a:pP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76200" y="53975"/>
            <a:ext cx="8991600" cy="1165225"/>
          </a:xfrm>
        </p:spPr>
        <p:txBody>
          <a:bodyPr/>
          <a:lstStyle/>
          <a:p>
            <a:pPr eaLnBrk="1" hangingPunct="1"/>
            <a:r>
              <a:rPr lang="en-US" sz="6000" b="1" u="sng" smtClean="0"/>
              <a:t>Fruits Group</a:t>
            </a:r>
            <a:endParaRPr lang="en-US" smtClean="0"/>
          </a:p>
        </p:txBody>
      </p:sp>
      <p:sp>
        <p:nvSpPr>
          <p:cNvPr id="15363" name="Subtitle 2"/>
          <p:cNvSpPr>
            <a:spLocks noGrp="1"/>
          </p:cNvSpPr>
          <p:nvPr>
            <p:ph type="subTitle" idx="1"/>
          </p:nvPr>
        </p:nvSpPr>
        <p:spPr>
          <a:xfrm>
            <a:off x="0" y="1295400"/>
            <a:ext cx="4572000" cy="4876800"/>
          </a:xfrm>
        </p:spPr>
        <p:txBody>
          <a:bodyPr/>
          <a:lstStyle/>
          <a:p>
            <a:pPr marL="514350" indent="-514350" algn="l" eaLnBrk="1" hangingPunct="1">
              <a:buFont typeface="Arial" charset="0"/>
              <a:buAutoNum type="arabicPeriod"/>
            </a:pPr>
            <a:r>
              <a:rPr lang="en-US" b="1" smtClean="0">
                <a:solidFill>
                  <a:schemeClr val="tx1"/>
                </a:solidFill>
              </a:rPr>
              <a:t>Use fruits as snacks, salads or desserts.</a:t>
            </a:r>
          </a:p>
          <a:p>
            <a:pPr marL="514350" indent="-514350" algn="l" eaLnBrk="1" hangingPunct="1">
              <a:buFont typeface="Arial" charset="0"/>
              <a:buAutoNum type="arabicPeriod"/>
            </a:pPr>
            <a:r>
              <a:rPr lang="en-US" b="1" smtClean="0">
                <a:solidFill>
                  <a:schemeClr val="tx1"/>
                </a:solidFill>
              </a:rPr>
              <a:t>Choose whole or cut up fruits more often than fruit juice.</a:t>
            </a:r>
          </a:p>
          <a:p>
            <a:pPr marL="514350" indent="-514350" algn="l" eaLnBrk="1" hangingPunct="1"/>
            <a:r>
              <a:rPr lang="en-US" b="1" u="sng" smtClean="0">
                <a:solidFill>
                  <a:schemeClr val="tx1"/>
                </a:solidFill>
              </a:rPr>
              <a:t>Key Consumer Message</a:t>
            </a:r>
            <a:r>
              <a:rPr lang="en-US" b="1" smtClean="0">
                <a:solidFill>
                  <a:schemeClr val="tx1"/>
                </a:solidFill>
              </a:rPr>
              <a:t>:</a:t>
            </a:r>
          </a:p>
          <a:p>
            <a:pPr marL="514350" indent="-514350" algn="l" eaLnBrk="1" hangingPunct="1"/>
            <a:r>
              <a:rPr lang="en-US" b="1" smtClean="0">
                <a:solidFill>
                  <a:schemeClr val="tx1"/>
                </a:solidFill>
              </a:rPr>
              <a:t>	Make half your plate fruits and vegetables.  </a:t>
            </a:r>
          </a:p>
        </p:txBody>
      </p:sp>
      <p:pic>
        <p:nvPicPr>
          <p:cNvPr id="15364" name="Picture 5"/>
          <p:cNvPicPr>
            <a:picLocks noChangeAspect="1" noChangeArrowheads="1"/>
          </p:cNvPicPr>
          <p:nvPr/>
        </p:nvPicPr>
        <p:blipFill>
          <a:blip r:embed="rId3"/>
          <a:srcRect/>
          <a:stretch>
            <a:fillRect/>
          </a:stretch>
        </p:blipFill>
        <p:spPr bwMode="auto">
          <a:xfrm>
            <a:off x="4819650" y="1182688"/>
            <a:ext cx="3848100" cy="3498850"/>
          </a:xfrm>
          <a:prstGeom prst="rect">
            <a:avLst/>
          </a:prstGeom>
          <a:noFill/>
          <a:ln w="9525">
            <a:solidFill>
              <a:schemeClr val="tx1"/>
            </a:solidFill>
            <a:miter lim="800000"/>
            <a:headEnd/>
            <a:tailEnd/>
          </a:ln>
        </p:spPr>
      </p:pic>
      <p:graphicFrame>
        <p:nvGraphicFramePr>
          <p:cNvPr id="5" name="Table 4"/>
          <p:cNvGraphicFramePr>
            <a:graphicFrameLocks noGrp="1"/>
          </p:cNvGraphicFramePr>
          <p:nvPr/>
        </p:nvGraphicFramePr>
        <p:xfrm>
          <a:off x="4724400" y="4848225"/>
          <a:ext cx="4038600" cy="1752600"/>
        </p:xfrm>
        <a:graphic>
          <a:graphicData uri="http://schemas.openxmlformats.org/drawingml/2006/table">
            <a:tbl>
              <a:tblPr firstRow="1" bandRow="1">
                <a:tableStyleId>{5C22544A-7EE6-4342-B048-85BDC9FD1C3A}</a:tableStyleId>
              </a:tblPr>
              <a:tblGrid>
                <a:gridCol w="2019300"/>
                <a:gridCol w="2019300"/>
              </a:tblGrid>
              <a:tr h="5842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1 ½ c.</a:t>
                      </a:r>
                      <a:r>
                        <a:rPr lang="en-US" sz="2600" b="1" baseline="0" dirty="0" smtClean="0">
                          <a:solidFill>
                            <a:sysClr val="windowText" lastClr="000000"/>
                          </a:solidFill>
                        </a:rPr>
                        <a:t> </a:t>
                      </a:r>
                      <a:r>
                        <a:rPr lang="en-US" sz="2600" b="1" dirty="0" smtClean="0">
                          <a:solidFill>
                            <a:sysClr val="windowText" lastClr="000000"/>
                          </a:solidFill>
                        </a:rPr>
                        <a:t>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842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84200">
                <a:tc>
                  <a:txBody>
                    <a:bodyPr/>
                    <a:lstStyle/>
                    <a:p>
                      <a:pPr algn="ctr"/>
                      <a:r>
                        <a:rPr lang="en-US" sz="2600" b="1" dirty="0" smtClean="0">
                          <a:solidFill>
                            <a:sysClr val="windowText" lastClr="000000"/>
                          </a:solidFill>
                        </a:rPr>
                        <a:t>Girls 9-18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a:t>
                      </a:r>
                      <a:r>
                        <a:rPr lang="en-US" sz="2600" b="1" baseline="0" dirty="0" smtClean="0">
                          <a:solidFill>
                            <a:sysClr val="windowText" lastClr="000000"/>
                          </a:solidFill>
                        </a:rPr>
                        <a:t> ½ </a:t>
                      </a:r>
                      <a:r>
                        <a:rPr lang="en-US" sz="2600" b="1" dirty="0" smtClean="0">
                          <a:solidFill>
                            <a:sysClr val="windowText" lastClr="000000"/>
                          </a:solidFill>
                        </a:rPr>
                        <a:t>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76200" y="53975"/>
            <a:ext cx="8991600" cy="1165225"/>
          </a:xfrm>
        </p:spPr>
        <p:txBody>
          <a:bodyPr/>
          <a:lstStyle/>
          <a:p>
            <a:pPr eaLnBrk="1" hangingPunct="1"/>
            <a:r>
              <a:rPr lang="en-US" sz="6000" b="1" u="sng" smtClean="0"/>
              <a:t>Vegetables Group</a:t>
            </a:r>
            <a:endParaRPr lang="en-US" smtClean="0"/>
          </a:p>
        </p:txBody>
      </p:sp>
      <p:sp>
        <p:nvSpPr>
          <p:cNvPr id="17411" name="Subtitle 2"/>
          <p:cNvSpPr>
            <a:spLocks noGrp="1"/>
          </p:cNvSpPr>
          <p:nvPr>
            <p:ph type="subTitle" idx="1"/>
          </p:nvPr>
        </p:nvSpPr>
        <p:spPr>
          <a:xfrm>
            <a:off x="0" y="1295400"/>
            <a:ext cx="4572000" cy="4876800"/>
          </a:xfrm>
        </p:spPr>
        <p:txBody>
          <a:bodyPr/>
          <a:lstStyle/>
          <a:p>
            <a:pPr marL="514350" indent="-514350" algn="l" eaLnBrk="1" hangingPunct="1">
              <a:buFont typeface="Arial" charset="0"/>
              <a:buAutoNum type="arabicPeriod"/>
            </a:pPr>
            <a:r>
              <a:rPr lang="en-US" b="1" smtClean="0">
                <a:solidFill>
                  <a:schemeClr val="tx1"/>
                </a:solidFill>
              </a:rPr>
              <a:t>Choose fresh, frozen, canned or dried.</a:t>
            </a:r>
          </a:p>
          <a:p>
            <a:pPr marL="514350" indent="-514350" algn="l" eaLnBrk="1" hangingPunct="1">
              <a:buFont typeface="Arial" charset="0"/>
              <a:buAutoNum type="arabicPeriod"/>
            </a:pPr>
            <a:r>
              <a:rPr lang="en-US" b="1" smtClean="0">
                <a:solidFill>
                  <a:schemeClr val="tx1"/>
                </a:solidFill>
              </a:rPr>
              <a:t>Eat red, orange and dark green vegetables. </a:t>
            </a:r>
          </a:p>
          <a:p>
            <a:pPr marL="514350" indent="-514350" algn="l" eaLnBrk="1" hangingPunct="1"/>
            <a:r>
              <a:rPr lang="en-US" b="1" u="sng" smtClean="0">
                <a:solidFill>
                  <a:schemeClr val="tx1"/>
                </a:solidFill>
              </a:rPr>
              <a:t>Key Consumer Message</a:t>
            </a:r>
            <a:r>
              <a:rPr lang="en-US" b="1" smtClean="0">
                <a:solidFill>
                  <a:schemeClr val="tx1"/>
                </a:solidFill>
              </a:rPr>
              <a:t>:</a:t>
            </a:r>
          </a:p>
          <a:p>
            <a:pPr marL="514350" indent="-514350" algn="l" eaLnBrk="1" hangingPunct="1"/>
            <a:r>
              <a:rPr lang="en-US" b="1" smtClean="0">
                <a:solidFill>
                  <a:schemeClr val="tx1"/>
                </a:solidFill>
              </a:rPr>
              <a:t>	Make half your plate fruits and vegetables.  </a:t>
            </a:r>
          </a:p>
        </p:txBody>
      </p:sp>
      <p:pic>
        <p:nvPicPr>
          <p:cNvPr id="17412" name="Picture 6"/>
          <p:cNvPicPr>
            <a:picLocks noChangeAspect="1" noChangeArrowheads="1"/>
          </p:cNvPicPr>
          <p:nvPr/>
        </p:nvPicPr>
        <p:blipFill>
          <a:blip r:embed="rId3"/>
          <a:srcRect/>
          <a:stretch>
            <a:fillRect/>
          </a:stretch>
        </p:blipFill>
        <p:spPr bwMode="auto">
          <a:xfrm>
            <a:off x="5029200" y="1101725"/>
            <a:ext cx="3733800" cy="3394075"/>
          </a:xfrm>
          <a:prstGeom prst="rect">
            <a:avLst/>
          </a:prstGeom>
          <a:noFill/>
          <a:ln w="9525">
            <a:solidFill>
              <a:schemeClr val="tx1"/>
            </a:solidFill>
            <a:miter lim="800000"/>
            <a:headEnd/>
            <a:tailEnd/>
          </a:ln>
        </p:spPr>
      </p:pic>
      <p:graphicFrame>
        <p:nvGraphicFramePr>
          <p:cNvPr id="6" name="Table 5"/>
          <p:cNvGraphicFramePr>
            <a:graphicFrameLocks noGrp="1"/>
          </p:cNvGraphicFramePr>
          <p:nvPr/>
        </p:nvGraphicFramePr>
        <p:xfrm>
          <a:off x="4800600" y="4648200"/>
          <a:ext cx="4191000" cy="1981200"/>
        </p:xfrm>
        <a:graphic>
          <a:graphicData uri="http://schemas.openxmlformats.org/drawingml/2006/table">
            <a:tbl>
              <a:tblPr firstRow="1" bandRow="1">
                <a:tableStyleId>{5C22544A-7EE6-4342-B048-85BDC9FD1C3A}</a:tableStyleId>
              </a:tblPr>
              <a:tblGrid>
                <a:gridCol w="2095500"/>
                <a:gridCol w="2095500"/>
              </a:tblGrid>
              <a:tr h="4953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 ½ c.</a:t>
                      </a:r>
                      <a:r>
                        <a:rPr lang="en-US" sz="2600" b="1" baseline="0" dirty="0" smtClean="0">
                          <a:solidFill>
                            <a:sysClr val="windowText" lastClr="000000"/>
                          </a:solidFill>
                        </a:rPr>
                        <a:t> </a:t>
                      </a:r>
                      <a:r>
                        <a:rPr lang="en-US" sz="2600" b="1" dirty="0" smtClean="0">
                          <a:solidFill>
                            <a:sysClr val="windowText" lastClr="000000"/>
                          </a:solidFill>
                        </a:rPr>
                        <a:t>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53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3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5300">
                <a:tc>
                  <a:txBody>
                    <a:bodyPr/>
                    <a:lstStyle/>
                    <a:p>
                      <a:pPr algn="ctr"/>
                      <a:r>
                        <a:rPr lang="en-US" sz="2600" b="1" dirty="0" smtClean="0">
                          <a:solidFill>
                            <a:sysClr val="windowText" lastClr="000000"/>
                          </a:solidFill>
                        </a:rPr>
                        <a:t>Girls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baseline="0" dirty="0" smtClean="0">
                          <a:solidFill>
                            <a:sysClr val="windowText" lastClr="000000"/>
                          </a:solidFill>
                        </a:rPr>
                        <a:t>2 </a:t>
                      </a:r>
                      <a:r>
                        <a:rPr lang="en-US" sz="2600" b="1" dirty="0" smtClean="0">
                          <a:solidFill>
                            <a:sysClr val="windowText" lastClr="000000"/>
                          </a:solidFill>
                        </a:rPr>
                        <a:t>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95300">
                <a:tc>
                  <a:txBody>
                    <a:bodyPr/>
                    <a:lstStyle/>
                    <a:p>
                      <a:pPr algn="ctr"/>
                      <a:r>
                        <a:rPr lang="en-US" sz="2600" b="1" dirty="0" smtClean="0">
                          <a:solidFill>
                            <a:sysClr val="windowText" lastClr="000000"/>
                          </a:solidFill>
                        </a:rPr>
                        <a:t>Girls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2 ½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76200" y="53975"/>
            <a:ext cx="8991600" cy="1165225"/>
          </a:xfrm>
        </p:spPr>
        <p:txBody>
          <a:bodyPr/>
          <a:lstStyle/>
          <a:p>
            <a:pPr eaLnBrk="1" hangingPunct="1"/>
            <a:r>
              <a:rPr lang="en-US" sz="6000" b="1" u="sng" smtClean="0"/>
              <a:t>Protein Group</a:t>
            </a:r>
            <a:endParaRPr lang="en-US" smtClean="0"/>
          </a:p>
        </p:txBody>
      </p:sp>
      <p:sp>
        <p:nvSpPr>
          <p:cNvPr id="3" name="Subtitle 2"/>
          <p:cNvSpPr>
            <a:spLocks noGrp="1"/>
          </p:cNvSpPr>
          <p:nvPr>
            <p:ph type="subTitle" idx="1"/>
          </p:nvPr>
        </p:nvSpPr>
        <p:spPr>
          <a:xfrm>
            <a:off x="0" y="1295400"/>
            <a:ext cx="4724400" cy="4876800"/>
          </a:xfrm>
        </p:spPr>
        <p:txBody>
          <a:bodyPr rtlCol="0">
            <a:normAutofit fontScale="92500" lnSpcReduction="10000"/>
          </a:bodyPr>
          <a:lstStyle/>
          <a:p>
            <a:pPr marL="514350" indent="-514350" algn="l" eaLnBrk="1" fontAlgn="auto" hangingPunct="1">
              <a:spcAft>
                <a:spcPts val="0"/>
              </a:spcAft>
              <a:buFont typeface="Arial" pitchFamily="34" charset="0"/>
              <a:buAutoNum type="arabicPeriod"/>
              <a:defRPr/>
            </a:pPr>
            <a:r>
              <a:rPr lang="en-US" b="1" dirty="0" smtClean="0">
                <a:solidFill>
                  <a:schemeClr val="tx1"/>
                </a:solidFill>
              </a:rPr>
              <a:t>Choose a variety of different protein sources. </a:t>
            </a:r>
          </a:p>
          <a:p>
            <a:pPr marL="514350" indent="-514350" algn="l" eaLnBrk="1" fontAlgn="auto" hangingPunct="1">
              <a:spcAft>
                <a:spcPts val="0"/>
              </a:spcAft>
              <a:buFont typeface="Arial" pitchFamily="34" charset="0"/>
              <a:buAutoNum type="arabicPeriod"/>
              <a:defRPr/>
            </a:pPr>
            <a:r>
              <a:rPr lang="en-US" b="1" dirty="0" smtClean="0">
                <a:solidFill>
                  <a:schemeClr val="tx1"/>
                </a:solidFill>
              </a:rPr>
              <a:t>In place of </a:t>
            </a:r>
            <a:r>
              <a:rPr lang="en-US" b="1" i="1" dirty="0" smtClean="0">
                <a:solidFill>
                  <a:schemeClr val="tx1"/>
                </a:solidFill>
              </a:rPr>
              <a:t>some</a:t>
            </a:r>
            <a:r>
              <a:rPr lang="en-US" b="1" dirty="0" smtClean="0">
                <a:solidFill>
                  <a:schemeClr val="tx1"/>
                </a:solidFill>
              </a:rPr>
              <a:t> meat and poultry, choose 8 oz. seafood per week.</a:t>
            </a:r>
          </a:p>
          <a:p>
            <a:pPr marL="514350" indent="-514350" algn="l" eaLnBrk="1" fontAlgn="auto" hangingPunct="1">
              <a:spcAft>
                <a:spcPts val="0"/>
              </a:spcAft>
              <a:buFont typeface="Arial" pitchFamily="34" charset="0"/>
              <a:buAutoNum type="arabicPeriod"/>
              <a:defRPr/>
            </a:pPr>
            <a:r>
              <a:rPr lang="en-US" b="1" dirty="0" smtClean="0">
                <a:solidFill>
                  <a:schemeClr val="tx1"/>
                </a:solidFill>
              </a:rPr>
              <a:t>Try grilling, broiling, poaching or roasting.  </a:t>
            </a:r>
          </a:p>
          <a:p>
            <a:pPr marL="514350" indent="-514350" algn="l" eaLnBrk="1" fontAlgn="auto" hangingPunct="1">
              <a:spcAft>
                <a:spcPts val="0"/>
              </a:spcAft>
              <a:buFont typeface="Arial" pitchFamily="34" charset="0"/>
              <a:buNone/>
              <a:defRPr/>
            </a:pPr>
            <a:r>
              <a:rPr lang="en-US" b="1" u="sng" dirty="0" smtClean="0">
                <a:solidFill>
                  <a:schemeClr val="tx1"/>
                </a:solidFill>
              </a:rPr>
              <a:t>Key Consumer Message</a:t>
            </a:r>
            <a:r>
              <a:rPr lang="en-US" b="1" dirty="0" smtClean="0">
                <a:solidFill>
                  <a:schemeClr val="tx1"/>
                </a:solidFill>
              </a:rPr>
              <a:t>:</a:t>
            </a:r>
          </a:p>
          <a:p>
            <a:pPr marL="514350" indent="-514350" algn="l" eaLnBrk="1" fontAlgn="auto" hangingPunct="1">
              <a:spcAft>
                <a:spcPts val="0"/>
              </a:spcAft>
              <a:buFont typeface="Arial" pitchFamily="34" charset="0"/>
              <a:buNone/>
              <a:defRPr/>
            </a:pPr>
            <a:r>
              <a:rPr lang="en-US" b="1" dirty="0" smtClean="0">
                <a:solidFill>
                  <a:schemeClr val="tx1"/>
                </a:solidFill>
              </a:rPr>
              <a:t>	Keep meat and poultry portions small and lean. </a:t>
            </a:r>
            <a:endParaRPr lang="en-US" b="1" dirty="0">
              <a:solidFill>
                <a:schemeClr val="tx1"/>
              </a:solidFill>
            </a:endParaRPr>
          </a:p>
        </p:txBody>
      </p:sp>
      <p:pic>
        <p:nvPicPr>
          <p:cNvPr id="19460" name="Picture 4"/>
          <p:cNvPicPr>
            <a:picLocks noChangeAspect="1" noChangeArrowheads="1"/>
          </p:cNvPicPr>
          <p:nvPr/>
        </p:nvPicPr>
        <p:blipFill>
          <a:blip r:embed="rId3"/>
          <a:srcRect/>
          <a:stretch>
            <a:fillRect/>
          </a:stretch>
        </p:blipFill>
        <p:spPr bwMode="auto">
          <a:xfrm>
            <a:off x="4929188" y="1219200"/>
            <a:ext cx="3857625" cy="3505200"/>
          </a:xfrm>
          <a:prstGeom prst="rect">
            <a:avLst/>
          </a:prstGeom>
          <a:noFill/>
          <a:ln w="9525">
            <a:solidFill>
              <a:schemeClr val="tx1"/>
            </a:solidFill>
            <a:miter lim="800000"/>
            <a:headEnd/>
            <a:tailEnd/>
          </a:ln>
        </p:spPr>
      </p:pic>
      <p:graphicFrame>
        <p:nvGraphicFramePr>
          <p:cNvPr id="7" name="Table 6"/>
          <p:cNvGraphicFramePr>
            <a:graphicFrameLocks noGrp="1"/>
          </p:cNvGraphicFramePr>
          <p:nvPr/>
        </p:nvGraphicFramePr>
        <p:xfrm>
          <a:off x="4800600" y="4953000"/>
          <a:ext cx="4114800" cy="1524000"/>
        </p:xfrm>
        <a:graphic>
          <a:graphicData uri="http://schemas.openxmlformats.org/drawingml/2006/table">
            <a:tbl>
              <a:tblPr firstRow="1" bandRow="1">
                <a:tableStyleId>{5C22544A-7EE6-4342-B048-85BDC9FD1C3A}</a:tableStyleId>
              </a:tblPr>
              <a:tblGrid>
                <a:gridCol w="2057400"/>
                <a:gridCol w="2057400"/>
              </a:tblGrid>
              <a:tr h="5080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5 oz.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080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6</a:t>
                      </a:r>
                      <a:r>
                        <a:rPr lang="en-US" sz="2600" b="1" baseline="0" dirty="0" smtClean="0">
                          <a:solidFill>
                            <a:sysClr val="windowText" lastClr="000000"/>
                          </a:solidFill>
                        </a:rPr>
                        <a:t> ½ oz.</a:t>
                      </a:r>
                      <a:r>
                        <a:rPr lang="en-US" sz="2600" b="1" dirty="0" smtClean="0">
                          <a:solidFill>
                            <a:sysClr val="windowText" lastClr="000000"/>
                          </a:solidFill>
                        </a:rPr>
                        <a:t>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08000">
                <a:tc>
                  <a:txBody>
                    <a:bodyPr/>
                    <a:lstStyle/>
                    <a:p>
                      <a:pPr algn="ctr"/>
                      <a:r>
                        <a:rPr lang="en-US" sz="2600" b="1" dirty="0" smtClean="0">
                          <a:solidFill>
                            <a:sysClr val="windowText" lastClr="000000"/>
                          </a:solidFill>
                        </a:rPr>
                        <a:t>Girls 9-18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baseline="0" dirty="0" smtClean="0">
                          <a:solidFill>
                            <a:sysClr val="windowText" lastClr="000000"/>
                          </a:solidFill>
                        </a:rPr>
                        <a:t>5 oz.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76200" y="53975"/>
            <a:ext cx="8991600" cy="1165225"/>
          </a:xfrm>
        </p:spPr>
        <p:txBody>
          <a:bodyPr/>
          <a:lstStyle/>
          <a:p>
            <a:pPr eaLnBrk="1" hangingPunct="1"/>
            <a:r>
              <a:rPr lang="en-US" sz="6000" b="1" u="sng" smtClean="0"/>
              <a:t>Grains Group</a:t>
            </a:r>
            <a:endParaRPr lang="en-US" smtClean="0"/>
          </a:p>
        </p:txBody>
      </p:sp>
      <p:sp>
        <p:nvSpPr>
          <p:cNvPr id="21507" name="Subtitle 2"/>
          <p:cNvSpPr>
            <a:spLocks noGrp="1"/>
          </p:cNvSpPr>
          <p:nvPr>
            <p:ph type="subTitle" idx="1"/>
          </p:nvPr>
        </p:nvSpPr>
        <p:spPr>
          <a:xfrm>
            <a:off x="0" y="1295400"/>
            <a:ext cx="4724400" cy="4876800"/>
          </a:xfrm>
        </p:spPr>
        <p:txBody>
          <a:bodyPr/>
          <a:lstStyle/>
          <a:p>
            <a:pPr marL="514350" indent="-514350" algn="l" eaLnBrk="1" hangingPunct="1">
              <a:buFont typeface="Arial" charset="0"/>
              <a:buAutoNum type="arabicPeriod"/>
            </a:pPr>
            <a:r>
              <a:rPr lang="en-US" b="1" smtClean="0">
                <a:solidFill>
                  <a:schemeClr val="tx1"/>
                </a:solidFill>
              </a:rPr>
              <a:t>Choose 100% whole grain cereals, breads, crackers, rice and pasta.  </a:t>
            </a:r>
          </a:p>
          <a:p>
            <a:pPr marL="514350" indent="-514350" algn="l" eaLnBrk="1" hangingPunct="1">
              <a:buFont typeface="Arial" charset="0"/>
              <a:buAutoNum type="arabicPeriod"/>
            </a:pPr>
            <a:r>
              <a:rPr lang="en-US" b="1" smtClean="0">
                <a:solidFill>
                  <a:schemeClr val="tx1"/>
                </a:solidFill>
              </a:rPr>
              <a:t>Check the ingredients list on food packages for whole grain.  </a:t>
            </a:r>
          </a:p>
          <a:p>
            <a:pPr marL="514350" indent="-514350" algn="l" eaLnBrk="1" hangingPunct="1"/>
            <a:r>
              <a:rPr lang="en-US" b="1" u="sng" smtClean="0">
                <a:solidFill>
                  <a:schemeClr val="tx1"/>
                </a:solidFill>
              </a:rPr>
              <a:t>Key Consumer Message</a:t>
            </a:r>
            <a:r>
              <a:rPr lang="en-US" b="1" smtClean="0">
                <a:solidFill>
                  <a:schemeClr val="tx1"/>
                </a:solidFill>
              </a:rPr>
              <a:t>:</a:t>
            </a:r>
          </a:p>
          <a:p>
            <a:pPr marL="514350" indent="-514350" algn="l" eaLnBrk="1" hangingPunct="1"/>
            <a:r>
              <a:rPr lang="en-US" b="1" smtClean="0">
                <a:solidFill>
                  <a:schemeClr val="tx1"/>
                </a:solidFill>
              </a:rPr>
              <a:t>	Make half your grains whole grains.  </a:t>
            </a:r>
          </a:p>
        </p:txBody>
      </p:sp>
      <p:pic>
        <p:nvPicPr>
          <p:cNvPr id="21508" name="Picture 7"/>
          <p:cNvPicPr>
            <a:picLocks noChangeAspect="1" noChangeArrowheads="1"/>
          </p:cNvPicPr>
          <p:nvPr/>
        </p:nvPicPr>
        <p:blipFill>
          <a:blip r:embed="rId3"/>
          <a:srcRect/>
          <a:stretch>
            <a:fillRect/>
          </a:stretch>
        </p:blipFill>
        <p:spPr bwMode="auto">
          <a:xfrm>
            <a:off x="4953000" y="1066800"/>
            <a:ext cx="3435350" cy="3124200"/>
          </a:xfrm>
          <a:prstGeom prst="rect">
            <a:avLst/>
          </a:prstGeom>
          <a:noFill/>
          <a:ln w="9525">
            <a:noFill/>
            <a:miter lim="800000"/>
            <a:headEnd/>
            <a:tailEnd/>
          </a:ln>
        </p:spPr>
      </p:pic>
      <p:graphicFrame>
        <p:nvGraphicFramePr>
          <p:cNvPr id="7" name="Table 6"/>
          <p:cNvGraphicFramePr>
            <a:graphicFrameLocks noGrp="1"/>
          </p:cNvGraphicFramePr>
          <p:nvPr/>
        </p:nvGraphicFramePr>
        <p:xfrm>
          <a:off x="4343400" y="4159250"/>
          <a:ext cx="4800600" cy="2698750"/>
        </p:xfrm>
        <a:graphic>
          <a:graphicData uri="http://schemas.openxmlformats.org/drawingml/2006/table">
            <a:tbl>
              <a:tblPr/>
              <a:tblGrid>
                <a:gridCol w="1600200"/>
                <a:gridCol w="1447800"/>
                <a:gridCol w="1752600"/>
              </a:tblGrid>
              <a:tr h="762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00"/>
                          </a:solidFill>
                          <a:effectLst/>
                          <a:latin typeface="Calibri" pitchFamily="34" charset="0"/>
                          <a:cs typeface="Arial" charset="0"/>
                        </a:rPr>
                        <a:t>Grains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00"/>
                          </a:solidFill>
                          <a:effectLst/>
                          <a:latin typeface="Calibri" pitchFamily="34" charset="0"/>
                          <a:cs typeface="Arial" charset="0"/>
                        </a:rPr>
                        <a:t>Whole Grains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7"/>
                    </a:solidFill>
                  </a:tcPr>
                </a:tc>
              </a:tr>
              <a:tr h="490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charset="0"/>
                        </a:rPr>
                        <a:t>Boys 9-13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charset="0"/>
                        </a:rPr>
                        <a:t>6 oz. daily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charset="0"/>
                        </a:rPr>
                        <a:t>3 oz. daily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r>
              <a:tr h="492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charset="0"/>
                        </a:rPr>
                        <a:t>Boys 14-18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charset="0"/>
                        </a:rPr>
                        <a:t>8 oz. daily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charset="0"/>
                        </a:rPr>
                        <a:t>4 oz. daily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r>
              <a:tr h="461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charset="0"/>
                        </a:rPr>
                        <a:t> Girls 9-13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charset="0"/>
                        </a:rPr>
                        <a:t>5 oz. daily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charset="0"/>
                        </a:rPr>
                        <a:t>2.5 oz. daily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r>
              <a:tr h="492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charset="0"/>
                        </a:rPr>
                        <a:t>Girls 14-18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charset="0"/>
                        </a:rPr>
                        <a:t>6 oz. daily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charset="0"/>
                        </a:rPr>
                        <a:t>3 oz. daily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76200" y="53975"/>
            <a:ext cx="8991600" cy="1165225"/>
          </a:xfrm>
        </p:spPr>
        <p:txBody>
          <a:bodyPr/>
          <a:lstStyle/>
          <a:p>
            <a:pPr eaLnBrk="1" hangingPunct="1"/>
            <a:r>
              <a:rPr lang="en-US" sz="6000" b="1" u="sng" smtClean="0"/>
              <a:t>Dairy Group</a:t>
            </a:r>
            <a:endParaRPr lang="en-US" smtClean="0"/>
          </a:p>
        </p:txBody>
      </p:sp>
      <p:sp>
        <p:nvSpPr>
          <p:cNvPr id="3" name="Subtitle 2"/>
          <p:cNvSpPr>
            <a:spLocks noGrp="1"/>
          </p:cNvSpPr>
          <p:nvPr>
            <p:ph type="subTitle" idx="1"/>
          </p:nvPr>
        </p:nvSpPr>
        <p:spPr>
          <a:xfrm>
            <a:off x="0" y="1295400"/>
            <a:ext cx="4724400" cy="4876800"/>
          </a:xfrm>
        </p:spPr>
        <p:txBody>
          <a:bodyPr rtlCol="0">
            <a:normAutofit fontScale="92500"/>
          </a:bodyPr>
          <a:lstStyle/>
          <a:p>
            <a:pPr marL="514350" indent="-514350" algn="l" eaLnBrk="1" fontAlgn="auto" hangingPunct="1">
              <a:spcAft>
                <a:spcPts val="0"/>
              </a:spcAft>
              <a:buFont typeface="Arial" pitchFamily="34" charset="0"/>
              <a:buAutoNum type="arabicPeriod"/>
              <a:defRPr/>
            </a:pPr>
            <a:r>
              <a:rPr lang="en-US" b="1" dirty="0" smtClean="0">
                <a:solidFill>
                  <a:schemeClr val="tx1"/>
                </a:solidFill>
              </a:rPr>
              <a:t>Low-fat or fat-free dairy products have the same amount of calcium and other essential nutrients as whole milk, but less fat and calories.  </a:t>
            </a:r>
          </a:p>
          <a:p>
            <a:pPr marL="514350" indent="-514350" algn="l" eaLnBrk="1" fontAlgn="auto" hangingPunct="1">
              <a:spcAft>
                <a:spcPts val="0"/>
              </a:spcAft>
              <a:buFont typeface="Arial" pitchFamily="34" charset="0"/>
              <a:buNone/>
              <a:defRPr/>
            </a:pPr>
            <a:r>
              <a:rPr lang="en-US" b="1" u="sng" dirty="0" smtClean="0">
                <a:solidFill>
                  <a:schemeClr val="tx1"/>
                </a:solidFill>
              </a:rPr>
              <a:t>Key Consumer Message</a:t>
            </a:r>
            <a:r>
              <a:rPr lang="en-US" b="1" dirty="0" smtClean="0">
                <a:solidFill>
                  <a:schemeClr val="tx1"/>
                </a:solidFill>
              </a:rPr>
              <a:t>:</a:t>
            </a:r>
          </a:p>
          <a:p>
            <a:pPr marL="514350" indent="-514350" algn="l" eaLnBrk="1" fontAlgn="auto" hangingPunct="1">
              <a:spcAft>
                <a:spcPts val="0"/>
              </a:spcAft>
              <a:buFont typeface="Arial" pitchFamily="34" charset="0"/>
              <a:buNone/>
              <a:defRPr/>
            </a:pPr>
            <a:r>
              <a:rPr lang="en-US" b="1" dirty="0" smtClean="0">
                <a:solidFill>
                  <a:schemeClr val="tx1"/>
                </a:solidFill>
              </a:rPr>
              <a:t>	Switch to low-fat or fat-free milk.  Get your calcium rich foods.</a:t>
            </a:r>
            <a:endParaRPr lang="en-US" b="1" dirty="0">
              <a:solidFill>
                <a:schemeClr val="tx1"/>
              </a:solidFill>
            </a:endParaRPr>
          </a:p>
        </p:txBody>
      </p:sp>
      <p:pic>
        <p:nvPicPr>
          <p:cNvPr id="23556" name="Picture 5"/>
          <p:cNvPicPr>
            <a:picLocks noChangeAspect="1" noChangeArrowheads="1"/>
          </p:cNvPicPr>
          <p:nvPr/>
        </p:nvPicPr>
        <p:blipFill>
          <a:blip r:embed="rId3"/>
          <a:srcRect/>
          <a:stretch>
            <a:fillRect/>
          </a:stretch>
        </p:blipFill>
        <p:spPr bwMode="auto">
          <a:xfrm>
            <a:off x="4800600" y="1295400"/>
            <a:ext cx="3962400" cy="3603625"/>
          </a:xfrm>
          <a:prstGeom prst="rect">
            <a:avLst/>
          </a:prstGeom>
          <a:noFill/>
          <a:ln w="9525">
            <a:noFill/>
            <a:miter lim="800000"/>
            <a:headEnd/>
            <a:tailEnd/>
          </a:ln>
        </p:spPr>
      </p:pic>
      <p:graphicFrame>
        <p:nvGraphicFramePr>
          <p:cNvPr id="7" name="Table 6"/>
          <p:cNvGraphicFramePr>
            <a:graphicFrameLocks noGrp="1"/>
          </p:cNvGraphicFramePr>
          <p:nvPr/>
        </p:nvGraphicFramePr>
        <p:xfrm>
          <a:off x="4648200" y="5130800"/>
          <a:ext cx="4267200" cy="1422400"/>
        </p:xfrm>
        <a:graphic>
          <a:graphicData uri="http://schemas.openxmlformats.org/drawingml/2006/table">
            <a:tbl>
              <a:tblPr firstRow="1" bandRow="1">
                <a:tableStyleId>{5C22544A-7EE6-4342-B048-85BDC9FD1C3A}</a:tableStyleId>
              </a:tblPr>
              <a:tblGrid>
                <a:gridCol w="2133600"/>
                <a:gridCol w="2133600"/>
              </a:tblGrid>
              <a:tr h="711200">
                <a:tc>
                  <a:txBody>
                    <a:bodyPr/>
                    <a:lstStyle/>
                    <a:p>
                      <a:pPr algn="ctr"/>
                      <a:r>
                        <a:rPr lang="en-US" sz="3000" b="1" dirty="0" smtClean="0">
                          <a:solidFill>
                            <a:sysClr val="windowText" lastClr="000000"/>
                          </a:solidFill>
                        </a:rPr>
                        <a:t>Boys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3 c.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11200">
                <a:tc>
                  <a:txBody>
                    <a:bodyPr/>
                    <a:lstStyle/>
                    <a:p>
                      <a:pPr algn="ctr"/>
                      <a:r>
                        <a:rPr lang="en-US" sz="3000" b="1" dirty="0" smtClean="0">
                          <a:solidFill>
                            <a:sysClr val="windowText" lastClr="000000"/>
                          </a:solidFill>
                        </a:rPr>
                        <a:t>Girls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3 c.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n-US" sz="6000" b="1" u="sng" smtClean="0"/>
              <a:t>ACTIVITY</a:t>
            </a:r>
          </a:p>
        </p:txBody>
      </p:sp>
      <p:sp>
        <p:nvSpPr>
          <p:cNvPr id="25603" name="Rectangle 3"/>
          <p:cNvSpPr>
            <a:spLocks noGrp="1"/>
          </p:cNvSpPr>
          <p:nvPr>
            <p:ph type="body" idx="1"/>
          </p:nvPr>
        </p:nvSpPr>
        <p:spPr>
          <a:xfrm>
            <a:off x="457200" y="1219200"/>
            <a:ext cx="8229600" cy="4906963"/>
          </a:xfrm>
        </p:spPr>
        <p:txBody>
          <a:bodyPr/>
          <a:lstStyle/>
          <a:p>
            <a:pPr>
              <a:lnSpc>
                <a:spcPct val="90000"/>
              </a:lnSpc>
              <a:buFont typeface="Arial" charset="0"/>
              <a:buNone/>
            </a:pPr>
            <a:r>
              <a:rPr lang="en-US" sz="2800" smtClean="0"/>
              <a:t>INDIVIDUAL:</a:t>
            </a:r>
          </a:p>
          <a:p>
            <a:pPr>
              <a:lnSpc>
                <a:spcPct val="90000"/>
              </a:lnSpc>
            </a:pPr>
            <a:r>
              <a:rPr lang="en-US" sz="2800" smtClean="0"/>
              <a:t>REMAKE YOUR PLATE OF FOOD WITH     HEALTHY CHOICES  WHAT DOES YOUR MEAL INCLUDE NOW? </a:t>
            </a:r>
          </a:p>
          <a:p>
            <a:pPr>
              <a:lnSpc>
                <a:spcPct val="90000"/>
              </a:lnSpc>
              <a:buFont typeface="Arial" charset="0"/>
              <a:buNone/>
            </a:pPr>
            <a:r>
              <a:rPr lang="en-US" sz="2800" smtClean="0"/>
              <a:t>GROUP:</a:t>
            </a:r>
          </a:p>
          <a:p>
            <a:pPr>
              <a:lnSpc>
                <a:spcPct val="90000"/>
              </a:lnSpc>
            </a:pPr>
            <a:r>
              <a:rPr lang="en-US" sz="2800" smtClean="0"/>
              <a:t>CHOOSE THE BEST MEAL FROM YOUR GROUP AND PRESENT IT TO THE CLASS. </a:t>
            </a:r>
          </a:p>
          <a:p>
            <a:pPr>
              <a:lnSpc>
                <a:spcPct val="90000"/>
              </a:lnSpc>
            </a:pPr>
            <a:r>
              <a:rPr lang="en-US" sz="2800" smtClean="0"/>
              <a:t>IN YOUR ASSIGNED FOOD GROUP WRITE 3 WISE CHOICES TO INCLUDE IN AN IDEAL DIET.</a:t>
            </a:r>
          </a:p>
          <a:p>
            <a:pPr>
              <a:lnSpc>
                <a:spcPct val="90000"/>
              </a:lnSpc>
              <a:buFont typeface="Arial" charset="0"/>
              <a:buNone/>
            </a:pPr>
            <a:r>
              <a:rPr lang="en-US" sz="2400" smtClean="0">
                <a:hlinkClick r:id="rId2"/>
              </a:rPr>
              <a:t>MYPLATE OVERVIEW</a:t>
            </a:r>
            <a:r>
              <a:rPr lang="en-US" sz="2400" smtClean="0"/>
              <a:t> </a:t>
            </a:r>
          </a:p>
          <a:p>
            <a:pPr>
              <a:lnSpc>
                <a:spcPct val="90000"/>
              </a:lnSpc>
              <a:buFont typeface="Arial" charset="0"/>
              <a:buNone/>
            </a:pPr>
            <a:endParaRPr lang="en-US" sz="2400" smtClean="0"/>
          </a:p>
          <a:p>
            <a:pPr>
              <a:lnSpc>
                <a:spcPct val="90000"/>
              </a:lnSpc>
            </a:pPr>
            <a:endParaRPr lang="en-US" sz="2400" smtClean="0"/>
          </a:p>
        </p:txBody>
      </p:sp>
      <p:pic>
        <p:nvPicPr>
          <p:cNvPr id="25607" name="Picture 7" descr="ANd9GcQXioRWKJvwLhTc4f0YqafhYgi4VBqF5d0VNrkmXv-pWvfRosve"/>
          <p:cNvPicPr>
            <a:picLocks noChangeAspect="1" noChangeArrowheads="1"/>
          </p:cNvPicPr>
          <p:nvPr/>
        </p:nvPicPr>
        <p:blipFill>
          <a:blip r:embed="rId3"/>
          <a:srcRect/>
          <a:stretch>
            <a:fillRect/>
          </a:stretch>
        </p:blipFill>
        <p:spPr bwMode="auto">
          <a:xfrm>
            <a:off x="3505200" y="4724400"/>
            <a:ext cx="2466975" cy="18478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en-US" sz="4000" smtClean="0">
                <a:hlinkClick r:id="rId2"/>
              </a:rPr>
              <a:t>MYPLATE SONG</a:t>
            </a:r>
            <a:r>
              <a:rPr lang="en-US" sz="4000" smtClean="0"/>
              <a:t> </a:t>
            </a:r>
            <a:br>
              <a:rPr lang="en-US" sz="4000" smtClean="0"/>
            </a:br>
            <a:endParaRPr lang="en-US" sz="4000" smtClean="0"/>
          </a:p>
        </p:txBody>
      </p:sp>
      <p:sp>
        <p:nvSpPr>
          <p:cNvPr id="27651" name="Rectangle 3"/>
          <p:cNvSpPr>
            <a:spLocks noGrp="1"/>
          </p:cNvSpPr>
          <p:nvPr>
            <p:ph type="body" idx="1"/>
          </p:nvPr>
        </p:nvSpPr>
        <p:spPr>
          <a:xfrm>
            <a:off x="0" y="1600200"/>
            <a:ext cx="9144000" cy="5105400"/>
          </a:xfrm>
        </p:spPr>
        <p:txBody>
          <a:bodyPr/>
          <a:lstStyle/>
          <a:p>
            <a:endParaRPr lang="en-US" sz="2800" smtClean="0"/>
          </a:p>
          <a:p>
            <a:endParaRPr lang="en-US" sz="2800" smtClean="0"/>
          </a:p>
          <a:p>
            <a:endParaRPr lang="en-US" sz="2800" smtClean="0"/>
          </a:p>
          <a:p>
            <a:endParaRPr lang="en-US" sz="2800" smtClean="0"/>
          </a:p>
          <a:p>
            <a:endParaRPr lang="en-US" sz="2800" smtClean="0"/>
          </a:p>
          <a:p>
            <a:endParaRPr lang="en-US" sz="2800" smtClean="0"/>
          </a:p>
          <a:p>
            <a:endParaRPr lang="en-US" sz="2800" smtClean="0"/>
          </a:p>
          <a:p>
            <a:r>
              <a:rPr lang="en-US" smtClean="0"/>
              <a:t>WHAT ARE SOME CHALLENGES THAT WE MAY FACE WHEN TRYING TO ADOPT MYPLATE PRACTICES?</a:t>
            </a:r>
          </a:p>
        </p:txBody>
      </p:sp>
      <p:pic>
        <p:nvPicPr>
          <p:cNvPr id="27652" name="Picture 4" descr="fb82f_my-plate590"/>
          <p:cNvPicPr>
            <a:picLocks noChangeAspect="1" noChangeArrowheads="1"/>
          </p:cNvPicPr>
          <p:nvPr/>
        </p:nvPicPr>
        <p:blipFill>
          <a:blip r:embed="rId3"/>
          <a:srcRect/>
          <a:stretch>
            <a:fillRect/>
          </a:stretch>
        </p:blipFill>
        <p:spPr bwMode="auto">
          <a:xfrm>
            <a:off x="1752600" y="1219200"/>
            <a:ext cx="5619750" cy="374332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TotalTime>
  <Words>1076</Words>
  <Application>Microsoft Office PowerPoint</Application>
  <PresentationFormat>On-screen Show (4:3)</PresentationFormat>
  <Paragraphs>151</Paragraphs>
  <Slides>10</Slides>
  <Notes>5</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10</vt:i4>
      </vt:variant>
    </vt:vector>
  </HeadingPairs>
  <TitlesOfParts>
    <vt:vector size="14" baseType="lpstr">
      <vt:lpstr>Arial</vt:lpstr>
      <vt:lpstr>Calibri</vt:lpstr>
      <vt:lpstr>Aharoni</vt:lpstr>
      <vt:lpstr>Office Theme</vt:lpstr>
      <vt:lpstr>MyPlate</vt:lpstr>
      <vt:lpstr>MYPLATE</vt:lpstr>
      <vt:lpstr>Fruits Group</vt:lpstr>
      <vt:lpstr>Vegetables Group</vt:lpstr>
      <vt:lpstr>Protein Group</vt:lpstr>
      <vt:lpstr>Grains Group</vt:lpstr>
      <vt:lpstr>Dairy Group</vt:lpstr>
      <vt:lpstr>ACTIVITY</vt:lpstr>
      <vt:lpstr>MYPLATE SONG  </vt:lpstr>
      <vt:lpstr>DAILY FOOD MAP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lschiers</dc:creator>
  <cp:lastModifiedBy>M Morris</cp:lastModifiedBy>
  <cp:revision>95</cp:revision>
  <dcterms:created xsi:type="dcterms:W3CDTF">2011-06-22T04:11:47Z</dcterms:created>
  <dcterms:modified xsi:type="dcterms:W3CDTF">2012-02-20T00:03:36Z</dcterms:modified>
</cp:coreProperties>
</file>